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autoCompressPictures="0" saveSubsetFonts="1">
  <p:sldMasterIdLst>
    <p:sldMasterId id="2147483648" r:id="rId1"/>
  </p:sldMasterIdLst>
  <p:notesMasterIdLst>
    <p:notesMasterId r:id="rId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type="screen4x3" cy="6858000" cx="12191695"/>
  <p:notesSz cx="6858000" cy="9144000"/>
  <p:defaultTextStyle>
    <a:defPPr>
      <a:defRPr lang="en-US"/>
    </a:defPPr>
    <a:lvl1pPr algn="l" defTabSz="4572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tableStyles" Target="tableStyles.xml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7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87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988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989" name="Rectangle 4"/>
          <p:cNvSpPr>
            <a:spLocks noChangeAspect="1" noRot="1" noGrp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/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990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991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99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fontAlgn="base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algn="l" fontAlgn="base" marL="4572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algn="l" fontAlgn="base" marL="9144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algn="l" fontAlgn="base" marL="13716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algn="l" fontAlgn="base" marL="18288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">
  <p:cSld name="Title Slide">
    <p:spTree>
      <p:nvGrpSpPr>
        <p:cNvPr id="6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3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93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algn="ctr" indent="0" mar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algn="ctr" indent="0" marL="45720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algn="ctr" indent="0" marL="91440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algn="ctr" indent="0" marL="137160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algn="ctr" indent="0" marL="182880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algn="ctr" indent="0" marL="228600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algn="ctr" indent="0" marL="274320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algn="ctr" indent="0" marL="320040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algn="ctr" indent="0" marL="365760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04893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104893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93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Title and Vertical Text">
    <p:spTree>
      <p:nvGrpSpPr>
        <p:cNvPr id="6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57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958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95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104896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96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Vertical Title and Text">
    <p:spTree>
      <p:nvGrpSpPr>
        <p:cNvPr id="6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41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942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94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104894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94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6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46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947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94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104894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95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Section Header">
    <p:spTree>
      <p:nvGrpSpPr>
        <p:cNvPr id="6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6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b="1" cap="all" sz="4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96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indent="0" mar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96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104896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96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Two Content">
    <p:spTree>
      <p:nvGrpSpPr>
        <p:cNvPr id="6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67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968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969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970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1048971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972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Comparison">
    <p:spTree>
      <p:nvGrpSpPr>
        <p:cNvPr id="6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73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974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975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976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977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97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104897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98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Title Only">
    <p:spTree>
      <p:nvGrpSpPr>
        <p:cNvPr id="6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37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938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1048939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940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Blank">
    <p:spTree>
      <p:nvGrpSpPr>
        <p:cNvPr id="2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1048582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58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Content with Caption">
    <p:spTree>
      <p:nvGrpSpPr>
        <p:cNvPr id="6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81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b="1" sz="2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982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983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indent="0" marL="0">
              <a:buNone/>
              <a:defRPr sz="1400"/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984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104898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98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Picture with Caption">
    <p:spTree>
      <p:nvGrpSpPr>
        <p:cNvPr id="6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51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b="1" sz="2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952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indent="0" marL="0">
              <a:buNone/>
              <a:defRPr sz="3200"/>
            </a:lvl1pPr>
            <a:lvl2pPr indent="0" marL="457200">
              <a:buNone/>
              <a:defRPr sz="2800"/>
            </a:lvl2pPr>
            <a:lvl3pPr indent="0" marL="914400">
              <a:buNone/>
              <a:defRPr sz="2400"/>
            </a:lvl3pPr>
            <a:lvl4pPr indent="0" marL="1371600">
              <a:buNone/>
              <a:defRPr sz="2000"/>
            </a:lvl4pPr>
            <a:lvl5pPr indent="0" marL="1828800">
              <a:buNone/>
              <a:defRPr sz="2000"/>
            </a:lvl5pPr>
            <a:lvl6pPr indent="0" marL="2286000">
              <a:buNone/>
              <a:defRPr sz="2000"/>
            </a:lvl6pPr>
            <a:lvl7pPr indent="0" marL="2743200">
              <a:buNone/>
              <a:defRPr sz="2000"/>
            </a:lvl7pPr>
            <a:lvl8pPr indent="0" marL="3200400">
              <a:buNone/>
              <a:defRPr sz="2000"/>
            </a:lvl8pPr>
            <a:lvl9pPr indent="0" marL="3657600">
              <a:buNone/>
              <a:defRPr sz="2000"/>
            </a:lvl9pPr>
          </a:lstStyle>
          <a:p>
            <a:endParaRPr lang="en-US"/>
          </a:p>
        </p:txBody>
      </p:sp>
      <p:sp>
        <p:nvSpPr>
          <p:cNvPr id="1048953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indent="0" marL="0">
              <a:buNone/>
              <a:defRPr sz="1400"/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954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104895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95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/>
        </p:spPr>
        <p:txBody>
          <a:bodyPr anchor="ctr" bIns="45720" lIns="91440" rIns="91440" rtlCol="0" tIns="45720" vert="horz">
            <a:normAutofit/>
          </a:bodyPr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577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/>
        </p:spPr>
        <p:txBody>
          <a:bodyPr bIns="45720" lIns="91440" rIns="91440" rtlCol="0" tIns="45720" vert="horz">
            <a:normAutofit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/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/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/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eaLnBrk="1" hangingPunct="1" latinLnBrk="0" rtl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457200" eaLnBrk="1" hangingPunct="1" indent="-342900" latinLnBrk="0" marL="342900" rtl="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indent="-285750" latinLnBrk="0" marL="742950" rtl="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indent="-228600" latinLnBrk="0" marL="1143000" rtl="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indent="-228600" latinLnBrk="0" marL="1600200" rtl="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indent="-228600" latinLnBrk="0" marL="2057400" rtl="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indent="-228600" latinLnBrk="0" marL="2514600" rtl="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indent="-228600" latinLnBrk="0" marL="2971800" rtl="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indent="-228600" latinLnBrk="0" marL="3429000" rtl="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indent="-228600" latinLnBrk="0" marL="3886200" rtl="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4572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21840"/>
            </a:gs>
            <a:gs pos="100000">
              <a:srgbClr val="1E2761"/>
            </a:gs>
          </a:gsLst>
          <a:lin ang="6900000" scaled="1"/>
        </a:gradFill>
        <a:effectLst/>
      </p:bgPr>
    </p:bg>
    <p:spTree>
      <p:nvGrpSpPr>
        <p:cNvPr id="24" name=""/>
        <p:cNvGrpSpPr/>
        <p:nvPr/>
      </p:nvGrpSpPr>
      <p:grpSpPr>
        <a:xfrm/>
      </p:grpSpPr>
      <p:sp>
        <p:nvSpPr>
          <p:cNvPr id="1048584" name="TextBox 1"/>
          <p:cNvSpPr txBox="1"/>
          <p:nvPr/>
        </p:nvSpPr>
        <p:spPr>
          <a:xfrm>
            <a:off x="822960" y="2148840"/>
            <a:ext cx="10515600" cy="22860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1500" i="0" spc="200">
                <a:solidFill>
                  <a:srgbClr val="D98A1F"/>
                </a:solidFill>
                <a:latin typeface="Calibri"/>
              </a:rPr>
              <a:t>AN AWARENESS PROGRAMME FOR COLLEGE STUDENTS IN ASSAM</a:t>
            </a:r>
          </a:p>
        </p:txBody>
      </p:sp>
      <p:sp>
        <p:nvSpPr>
          <p:cNvPr id="1048585" name="TextBox 2"/>
          <p:cNvSpPr txBox="1"/>
          <p:nvPr/>
        </p:nvSpPr>
        <p:spPr>
          <a:xfrm>
            <a:off x="822960" y="2606040"/>
            <a:ext cx="10515600" cy="723901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4800" i="0">
                <a:solidFill>
                  <a:srgbClr val="FFFFFF"/>
                </a:solidFill>
                <a:latin typeface="Cambria"/>
              </a:rPr>
              <a:t>Understanding CBT Mode</a:t>
            </a:r>
          </a:p>
        </p:txBody>
      </p:sp>
      <p:sp>
        <p:nvSpPr>
          <p:cNvPr id="1048586" name="TextBox 3"/>
          <p:cNvSpPr txBox="1"/>
          <p:nvPr/>
        </p:nvSpPr>
        <p:spPr>
          <a:xfrm>
            <a:off x="822960" y="3337560"/>
            <a:ext cx="10515600" cy="72390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4800" i="0">
                <a:solidFill>
                  <a:srgbClr val="CADCFC"/>
                </a:solidFill>
                <a:latin typeface="Cambria"/>
              </a:rPr>
              <a:t>Recruitment Exams</a:t>
            </a:r>
          </a:p>
        </p:txBody>
      </p:sp>
      <p:sp>
        <p:nvSpPr>
          <p:cNvPr id="1048587" name="TextBox 4"/>
          <p:cNvSpPr txBox="1"/>
          <p:nvPr/>
        </p:nvSpPr>
        <p:spPr>
          <a:xfrm>
            <a:off x="822960" y="4343400"/>
            <a:ext cx="10058400" cy="25400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0" sz="1700" i="0">
                <a:solidFill>
                  <a:srgbClr val="FFFFFF"/>
                </a:solidFill>
                <a:latin typeface="Calibri"/>
              </a:rPr>
              <a:t>SSC  •  RRB  •  IBPS  •  UGC NET  —  Eligibility, Pay Scale &amp; 2026 Schedules</a:t>
            </a:r>
          </a:p>
        </p:txBody>
      </p:sp>
      <p:sp>
        <p:nvSpPr>
          <p:cNvPr id="1048588" name="TextBox 5"/>
          <p:cNvSpPr txBox="1"/>
          <p:nvPr/>
        </p:nvSpPr>
        <p:spPr>
          <a:xfrm>
            <a:off x="822960" y="6126480"/>
            <a:ext cx="7315200" cy="17780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0" sz="1200" i="0">
                <a:solidFill>
                  <a:srgbClr val="CADCFC"/>
                </a:solidFill>
                <a:latin typeface="Calibri"/>
              </a:rPr>
              <a:t>Presented by North East Infosys  |  Jorhat, Assam</a:t>
            </a:r>
          </a:p>
        </p:txBody>
      </p:sp>
      <p:sp>
        <p:nvSpPr>
          <p:cNvPr id="1048589" name="Oval 6"/>
          <p:cNvSpPr/>
          <p:nvPr/>
        </p:nvSpPr>
        <p:spPr>
          <a:xfrm>
            <a:off x="8458200" y="685800"/>
            <a:ext cx="640080" cy="640080"/>
          </a:xfrm>
          <a:prstGeom prst="ellipse"/>
          <a:solidFill>
            <a:srgbClr val="2C37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590" name="TextBox 7"/>
          <p:cNvSpPr txBox="1"/>
          <p:nvPr/>
        </p:nvSpPr>
        <p:spPr>
          <a:xfrm>
            <a:off x="8458200" y="923290"/>
            <a:ext cx="640080" cy="165100"/>
          </a:xfrm>
          <a:prstGeom prst="rect"/>
          <a:noFill/>
        </p:spPr>
        <p:txBody>
          <a:bodyPr anchor="ctr" bIns="0" lIns="0" rIns="0" tIns="0" wrap="square">
            <a:spAutoFit/>
          </a:bodyPr>
          <a:p>
            <a:pPr algn="ctr"/>
            <a:r>
              <a:rPr b="1" sz="1100" i="0">
                <a:solidFill>
                  <a:srgbClr val="CADCFC"/>
                </a:solidFill>
                <a:latin typeface="Calibri"/>
              </a:rPr>
              <a:t>SSC</a:t>
            </a:r>
          </a:p>
        </p:txBody>
      </p:sp>
      <p:sp>
        <p:nvSpPr>
          <p:cNvPr id="1048591" name="Oval 8"/>
          <p:cNvSpPr/>
          <p:nvPr/>
        </p:nvSpPr>
        <p:spPr>
          <a:xfrm>
            <a:off x="9235440" y="685800"/>
            <a:ext cx="640080" cy="640080"/>
          </a:xfrm>
          <a:prstGeom prst="ellipse"/>
          <a:solidFill>
            <a:srgbClr val="2C37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592" name="TextBox 9"/>
          <p:cNvSpPr txBox="1"/>
          <p:nvPr/>
        </p:nvSpPr>
        <p:spPr>
          <a:xfrm>
            <a:off x="9235440" y="923290"/>
            <a:ext cx="640080" cy="165100"/>
          </a:xfrm>
          <a:prstGeom prst="rect"/>
          <a:noFill/>
        </p:spPr>
        <p:txBody>
          <a:bodyPr anchor="ctr" bIns="0" lIns="0" rIns="0" tIns="0" wrap="square">
            <a:spAutoFit/>
          </a:bodyPr>
          <a:p>
            <a:pPr algn="ctr"/>
            <a:r>
              <a:rPr b="1" sz="1100" i="0">
                <a:solidFill>
                  <a:srgbClr val="CADCFC"/>
                </a:solidFill>
                <a:latin typeface="Calibri"/>
              </a:rPr>
              <a:t>RRB</a:t>
            </a:r>
          </a:p>
        </p:txBody>
      </p:sp>
      <p:sp>
        <p:nvSpPr>
          <p:cNvPr id="1048593" name="Oval 10"/>
          <p:cNvSpPr/>
          <p:nvPr/>
        </p:nvSpPr>
        <p:spPr>
          <a:xfrm>
            <a:off x="10012679" y="685800"/>
            <a:ext cx="640080" cy="640080"/>
          </a:xfrm>
          <a:prstGeom prst="ellipse"/>
          <a:solidFill>
            <a:srgbClr val="2C37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594" name="TextBox 11"/>
          <p:cNvSpPr txBox="1"/>
          <p:nvPr/>
        </p:nvSpPr>
        <p:spPr>
          <a:xfrm>
            <a:off x="10012679" y="923290"/>
            <a:ext cx="640080" cy="165100"/>
          </a:xfrm>
          <a:prstGeom prst="rect"/>
          <a:noFill/>
        </p:spPr>
        <p:txBody>
          <a:bodyPr anchor="ctr" bIns="0" lIns="0" rIns="0" tIns="0" wrap="square">
            <a:spAutoFit/>
          </a:bodyPr>
          <a:p>
            <a:pPr algn="ctr"/>
            <a:r>
              <a:rPr b="1" sz="1100" i="0">
                <a:solidFill>
                  <a:srgbClr val="CADCFC"/>
                </a:solidFill>
                <a:latin typeface="Calibri"/>
              </a:rPr>
              <a:t>IBPS</a:t>
            </a:r>
          </a:p>
        </p:txBody>
      </p:sp>
      <p:sp>
        <p:nvSpPr>
          <p:cNvPr id="1048595" name="Oval 12"/>
          <p:cNvSpPr/>
          <p:nvPr/>
        </p:nvSpPr>
        <p:spPr>
          <a:xfrm>
            <a:off x="10789919" y="685800"/>
            <a:ext cx="640080" cy="640080"/>
          </a:xfrm>
          <a:prstGeom prst="ellipse"/>
          <a:solidFill>
            <a:srgbClr val="2C37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596" name="TextBox 13"/>
          <p:cNvSpPr txBox="1"/>
          <p:nvPr/>
        </p:nvSpPr>
        <p:spPr>
          <a:xfrm>
            <a:off x="10789919" y="923290"/>
            <a:ext cx="640080" cy="165100"/>
          </a:xfrm>
          <a:prstGeom prst="rect"/>
          <a:noFill/>
        </p:spPr>
        <p:txBody>
          <a:bodyPr anchor="ctr" bIns="0" lIns="0" rIns="0" tIns="0" wrap="square">
            <a:spAutoFit/>
          </a:bodyPr>
          <a:p>
            <a:pPr algn="ctr"/>
            <a:r>
              <a:rPr b="1" sz="1100" i="0">
                <a:solidFill>
                  <a:srgbClr val="CADCFC"/>
                </a:solidFill>
                <a:latin typeface="Calibri"/>
              </a:rPr>
              <a:t>NET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46" name=""/>
        <p:cNvGrpSpPr/>
        <p:nvPr/>
      </p:nvGrpSpPr>
      <p:grpSpPr>
        <a:xfrm/>
      </p:grpSpPr>
      <p:sp>
        <p:nvSpPr>
          <p:cNvPr id="1048739" name="TextBox 1"/>
          <p:cNvSpPr txBox="1"/>
          <p:nvPr/>
        </p:nvSpPr>
        <p:spPr>
          <a:xfrm>
            <a:off x="640080" y="457200"/>
            <a:ext cx="9144000" cy="32004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1300" i="0" spc="150">
                <a:solidFill>
                  <a:srgbClr val="D98A1F"/>
                </a:solidFill>
                <a:latin typeface="Calibri"/>
              </a:rPr>
              <a:t>EXAM PROFILE — RRB</a:t>
            </a:r>
          </a:p>
        </p:txBody>
      </p:sp>
      <p:sp>
        <p:nvSpPr>
          <p:cNvPr id="1048740" name="TextBox 2"/>
          <p:cNvSpPr txBox="1"/>
          <p:nvPr/>
        </p:nvSpPr>
        <p:spPr>
          <a:xfrm>
            <a:off x="640080" y="749808"/>
            <a:ext cx="10881360" cy="82296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3200" i="0">
                <a:solidFill>
                  <a:srgbClr val="1E2761"/>
                </a:solidFill>
                <a:latin typeface="Cambria"/>
              </a:rPr>
              <a:t>Railway Recruitment Boards</a:t>
            </a:r>
          </a:p>
        </p:txBody>
      </p:sp>
      <p:sp>
        <p:nvSpPr>
          <p:cNvPr id="1048741" name="TextBox 3"/>
          <p:cNvSpPr txBox="1"/>
          <p:nvPr/>
        </p:nvSpPr>
        <p:spPr>
          <a:xfrm>
            <a:off x="640080" y="1371600"/>
            <a:ext cx="10881360" cy="45720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0" sz="1400" i="0">
                <a:solidFill>
                  <a:srgbClr val="6B7696"/>
                </a:solidFill>
                <a:latin typeface="Calibri"/>
              </a:rPr>
              <a:t>NTPC, Group D, ALP, JE, Technician &amp; Paramedical posts</a:t>
            </a:r>
          </a:p>
        </p:txBody>
      </p:sp>
      <p:sp>
        <p:nvSpPr>
          <p:cNvPr id="1048742" name="TextBox 4"/>
          <p:cNvSpPr txBox="1"/>
          <p:nvPr/>
        </p:nvSpPr>
        <p:spPr>
          <a:xfrm>
            <a:off x="548640" y="6528816"/>
            <a:ext cx="7315200" cy="27432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0" sz="900" i="0">
                <a:solidFill>
                  <a:srgbClr val="6B7696"/>
                </a:solidFill>
                <a:latin typeface="Calibri"/>
              </a:rPr>
              <a:t>NORTH EAST INFOSYS — CBT EXAM AWARENESS PROGRAMME</a:t>
            </a:r>
          </a:p>
        </p:txBody>
      </p:sp>
      <p:sp>
        <p:nvSpPr>
          <p:cNvPr id="1048743" name="TextBox 5"/>
          <p:cNvSpPr txBox="1"/>
          <p:nvPr/>
        </p:nvSpPr>
        <p:spPr>
          <a:xfrm>
            <a:off x="11704320" y="6528816"/>
            <a:ext cx="365760" cy="27432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r"/>
            <a:r>
              <a:rPr b="0" sz="900" i="0">
                <a:solidFill>
                  <a:srgbClr val="6B7696"/>
                </a:solidFill>
                <a:latin typeface="Calibri"/>
              </a:rPr>
              <a:t>10</a:t>
            </a:r>
          </a:p>
        </p:txBody>
      </p:sp>
      <p:sp>
        <p:nvSpPr>
          <p:cNvPr id="1048744" name="Oval 6"/>
          <p:cNvSpPr/>
          <p:nvPr/>
        </p:nvSpPr>
        <p:spPr>
          <a:xfrm>
            <a:off x="10447020" y="434340"/>
            <a:ext cx="777240" cy="777240"/>
          </a:xfrm>
          <a:prstGeom prst="ellipse"/>
          <a:solidFill>
            <a:srgbClr val="0F7C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745" name="TextBox 7"/>
          <p:cNvSpPr txBox="1"/>
          <p:nvPr/>
        </p:nvSpPr>
        <p:spPr>
          <a:xfrm>
            <a:off x="10447020" y="434340"/>
            <a:ext cx="777240" cy="777240"/>
          </a:xfrm>
          <a:prstGeom prst="rect"/>
          <a:noFill/>
        </p:spPr>
        <p:txBody>
          <a:bodyPr anchor="ctr" bIns="0" lIns="0" rIns="0" tIns="0" wrap="square">
            <a:spAutoFit/>
          </a:bodyPr>
          <a:p>
            <a:pPr algn="ctr"/>
            <a:r>
              <a:rPr b="1" sz="1300" i="0">
                <a:solidFill>
                  <a:srgbClr val="FFFFFF"/>
                </a:solidFill>
                <a:latin typeface="Calibri"/>
              </a:rPr>
              <a:t>RRB</a:t>
            </a:r>
          </a:p>
        </p:txBody>
      </p:sp>
      <p:sp>
        <p:nvSpPr>
          <p:cNvPr id="1048746" name="TextBox 8"/>
          <p:cNvSpPr txBox="1"/>
          <p:nvPr/>
        </p:nvSpPr>
        <p:spPr>
          <a:xfrm>
            <a:off x="640080" y="1874519"/>
            <a:ext cx="5120640" cy="32004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1300" i="0" spc="120">
                <a:solidFill>
                  <a:srgbClr val="D98A1F"/>
                </a:solidFill>
                <a:latin typeface="Calibri"/>
              </a:rPr>
              <a:t>ELIGIBILITY</a:t>
            </a:r>
          </a:p>
        </p:txBody>
      </p:sp>
      <p:sp>
        <p:nvSpPr>
          <p:cNvPr id="1048747" name="TextBox 9"/>
          <p:cNvSpPr txBox="1"/>
          <p:nvPr/>
        </p:nvSpPr>
        <p:spPr>
          <a:xfrm>
            <a:off x="640080" y="2240280"/>
            <a:ext cx="5120640" cy="210312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indent="-177800" marL="177800">
              <a:lnSpc>
                <a:spcPct val="105000"/>
              </a:lnSpc>
              <a:spcAft>
                <a:spcPts val="1000"/>
              </a:spcAft>
              <a:buClr>
                <a:srgbClr val="D98A1F"/>
              </a:buClr>
              <a:buFont typeface="Arial"/>
              <a:buChar char="•"/>
            </a:pPr>
            <a:r>
              <a:rPr b="0" sz="1350">
                <a:solidFill>
                  <a:srgbClr val="3D496E"/>
                </a:solidFill>
                <a:latin typeface="Calibri"/>
              </a:rPr>
              <a:t>Group D (Level 1): Class 10th pass</a:t>
            </a:r>
          </a:p>
          <a:p>
            <a:pPr indent="-177800" marL="177800">
              <a:lnSpc>
                <a:spcPct val="105000"/>
              </a:lnSpc>
              <a:spcAft>
                <a:spcPts val="1000"/>
              </a:spcAft>
              <a:buClr>
                <a:srgbClr val="D98A1F"/>
              </a:buClr>
              <a:buFont typeface="Arial"/>
              <a:buChar char="•"/>
            </a:pPr>
            <a:r>
              <a:rPr b="0" sz="1350">
                <a:solidFill>
                  <a:srgbClr val="3D496E"/>
                </a:solidFill>
                <a:latin typeface="Calibri"/>
              </a:rPr>
              <a:t>NTPC Undergraduate posts: Class 12th pass</a:t>
            </a:r>
          </a:p>
          <a:p>
            <a:pPr indent="-177800" marL="177800">
              <a:lnSpc>
                <a:spcPct val="105000"/>
              </a:lnSpc>
              <a:spcAft>
                <a:spcPts val="1000"/>
              </a:spcAft>
              <a:buClr>
                <a:srgbClr val="D98A1F"/>
              </a:buClr>
              <a:buFont typeface="Arial"/>
              <a:buChar char="•"/>
            </a:pPr>
            <a:r>
              <a:rPr b="0" sz="1350">
                <a:solidFill>
                  <a:srgbClr val="3D496E"/>
                </a:solidFill>
                <a:latin typeface="Calibri"/>
              </a:rPr>
              <a:t>NTPC Graduate posts: Bachelor's degree from a recognized university</a:t>
            </a:r>
          </a:p>
          <a:p>
            <a:pPr indent="-177800" marL="177800">
              <a:lnSpc>
                <a:spcPct val="105000"/>
              </a:lnSpc>
              <a:spcAft>
                <a:spcPts val="1000"/>
              </a:spcAft>
              <a:buClr>
                <a:srgbClr val="D98A1F"/>
              </a:buClr>
              <a:buFont typeface="Arial"/>
              <a:buChar char="•"/>
            </a:pPr>
            <a:r>
              <a:rPr b="0" sz="1350">
                <a:solidFill>
                  <a:srgbClr val="3D496E"/>
                </a:solidFill>
                <a:latin typeface="Calibri"/>
              </a:rPr>
              <a:t>Age limits vary by post; standard SC/ST/OBC relaxations apply</a:t>
            </a:r>
          </a:p>
        </p:txBody>
      </p:sp>
      <p:sp>
        <p:nvSpPr>
          <p:cNvPr id="1048748" name="TextBox 10"/>
          <p:cNvSpPr txBox="1"/>
          <p:nvPr/>
        </p:nvSpPr>
        <p:spPr>
          <a:xfrm>
            <a:off x="6126480" y="1874519"/>
            <a:ext cx="5486400" cy="32004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1300" i="0" spc="120">
                <a:solidFill>
                  <a:srgbClr val="D98A1F"/>
                </a:solidFill>
                <a:latin typeface="Calibri"/>
              </a:rPr>
              <a:t>EXAM PATTERN (CBT 1 &amp; CBT 2)</a:t>
            </a:r>
          </a:p>
        </p:txBody>
      </p:sp>
      <p:sp>
        <p:nvSpPr>
          <p:cNvPr id="1048749" name="TextBox 11"/>
          <p:cNvSpPr txBox="1"/>
          <p:nvPr/>
        </p:nvSpPr>
        <p:spPr>
          <a:xfrm>
            <a:off x="6126480" y="2240280"/>
            <a:ext cx="5486400" cy="256032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indent="-177800" marL="177800">
              <a:lnSpc>
                <a:spcPct val="105000"/>
              </a:lnSpc>
              <a:spcAft>
                <a:spcPts val="1000"/>
              </a:spcAft>
              <a:buClr>
                <a:srgbClr val="D98A1F"/>
              </a:buClr>
              <a:buFont typeface="Arial"/>
              <a:buChar char="•"/>
            </a:pPr>
            <a:r>
              <a:rPr b="0" sz="1350">
                <a:solidFill>
                  <a:srgbClr val="3D496E"/>
                </a:solidFill>
                <a:latin typeface="Calibri"/>
              </a:rPr>
              <a:t>CBT 1: 100 objective questions, 90 minutes — General Awareness, Mathematics, General Intelligence &amp; Reasoning</a:t>
            </a:r>
          </a:p>
          <a:p>
            <a:pPr indent="-177800" marL="177800">
              <a:lnSpc>
                <a:spcPct val="105000"/>
              </a:lnSpc>
              <a:spcAft>
                <a:spcPts val="1000"/>
              </a:spcAft>
              <a:buClr>
                <a:srgbClr val="D98A1F"/>
              </a:buClr>
              <a:buFont typeface="Arial"/>
              <a:buChar char="•"/>
            </a:pPr>
            <a:r>
              <a:rPr b="0" sz="1350">
                <a:solidFill>
                  <a:srgbClr val="3D496E"/>
                </a:solidFill>
                <a:latin typeface="Calibri"/>
              </a:rPr>
              <a:t>CBT 2: 120 questions, 90 minutes, same three sections at a higher difficulty</a:t>
            </a:r>
          </a:p>
          <a:p>
            <a:pPr indent="-177800" marL="177800">
              <a:lnSpc>
                <a:spcPct val="105000"/>
              </a:lnSpc>
              <a:spcAft>
                <a:spcPts val="1000"/>
              </a:spcAft>
              <a:buClr>
                <a:srgbClr val="D98A1F"/>
              </a:buClr>
              <a:buFont typeface="Arial"/>
              <a:buChar char="•"/>
            </a:pPr>
            <a:r>
              <a:rPr b="0" sz="1350">
                <a:solidFill>
                  <a:srgbClr val="3D496E"/>
                </a:solidFill>
                <a:latin typeface="Calibri"/>
              </a:rPr>
              <a:t>Negative marking: 1/3 mark deducted per wrong answer</a:t>
            </a:r>
          </a:p>
          <a:p>
            <a:pPr indent="-177800" marL="177800">
              <a:lnSpc>
                <a:spcPct val="105000"/>
              </a:lnSpc>
              <a:spcAft>
                <a:spcPts val="1000"/>
              </a:spcAft>
              <a:buClr>
                <a:srgbClr val="D98A1F"/>
              </a:buClr>
              <a:buFont typeface="Arial"/>
              <a:buChar char="•"/>
            </a:pPr>
            <a:r>
              <a:rPr b="0" sz="1350">
                <a:solidFill>
                  <a:srgbClr val="3D496E"/>
                </a:solidFill>
                <a:latin typeface="Calibri"/>
              </a:rPr>
              <a:t>PwBD candidates get 120 minutes (extended time)</a:t>
            </a:r>
          </a:p>
        </p:txBody>
      </p:sp>
      <p:sp>
        <p:nvSpPr>
          <p:cNvPr id="1048750" name="Rounded Rectangle 12"/>
          <p:cNvSpPr/>
          <p:nvPr/>
        </p:nvSpPr>
        <p:spPr>
          <a:xfrm>
            <a:off x="640080" y="4709160"/>
            <a:ext cx="2578608" cy="1234440"/>
          </a:xfrm>
          <a:prstGeom prst="roundRect">
            <a:avLst>
              <a:gd name="adj" fmla="val 10000"/>
            </a:avLst>
          </a:prstGeom>
          <a:solidFill>
            <a:srgbClr val="F4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751" name="TextBox 13"/>
          <p:cNvSpPr txBox="1"/>
          <p:nvPr/>
        </p:nvSpPr>
        <p:spPr>
          <a:xfrm>
            <a:off x="640080" y="4846320"/>
            <a:ext cx="2578608" cy="54864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ctr"/>
            <a:r>
              <a:rPr b="1" sz="2600" i="0">
                <a:solidFill>
                  <a:srgbClr val="D98A1F"/>
                </a:solidFill>
                <a:latin typeface="Cambria"/>
              </a:rPr>
              <a:t>11,127</a:t>
            </a:r>
          </a:p>
        </p:txBody>
      </p:sp>
      <p:sp>
        <p:nvSpPr>
          <p:cNvPr id="1048752" name="TextBox 14"/>
          <p:cNvSpPr txBox="1"/>
          <p:nvPr/>
        </p:nvSpPr>
        <p:spPr>
          <a:xfrm>
            <a:off x="640080" y="5458968"/>
            <a:ext cx="2578608" cy="36576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ctr"/>
            <a:r>
              <a:rPr b="0" sz="1200" i="0">
                <a:solidFill>
                  <a:srgbClr val="6B7696"/>
                </a:solidFill>
                <a:latin typeface="Calibri"/>
              </a:rPr>
              <a:t>ALP Posts</a:t>
            </a:r>
          </a:p>
        </p:txBody>
      </p:sp>
      <p:sp>
        <p:nvSpPr>
          <p:cNvPr id="1048753" name="Rounded Rectangle 15"/>
          <p:cNvSpPr/>
          <p:nvPr/>
        </p:nvSpPr>
        <p:spPr>
          <a:xfrm>
            <a:off x="3401568" y="4709160"/>
            <a:ext cx="2578608" cy="1234440"/>
          </a:xfrm>
          <a:prstGeom prst="roundRect">
            <a:avLst>
              <a:gd name="adj" fmla="val 10000"/>
            </a:avLst>
          </a:prstGeom>
          <a:solidFill>
            <a:srgbClr val="F4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754" name="TextBox 16"/>
          <p:cNvSpPr txBox="1"/>
          <p:nvPr/>
        </p:nvSpPr>
        <p:spPr>
          <a:xfrm>
            <a:off x="3401568" y="4846320"/>
            <a:ext cx="2578608" cy="54864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ctr"/>
            <a:r>
              <a:rPr b="1" sz="2600" i="0">
                <a:solidFill>
                  <a:srgbClr val="D98A1F"/>
                </a:solidFill>
                <a:latin typeface="Cambria"/>
              </a:rPr>
              <a:t>22,195</a:t>
            </a:r>
          </a:p>
        </p:txBody>
      </p:sp>
      <p:sp>
        <p:nvSpPr>
          <p:cNvPr id="1048755" name="TextBox 17"/>
          <p:cNvSpPr txBox="1"/>
          <p:nvPr/>
        </p:nvSpPr>
        <p:spPr>
          <a:xfrm>
            <a:off x="3401568" y="5458968"/>
            <a:ext cx="2578608" cy="36576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ctr"/>
            <a:r>
              <a:rPr b="0" sz="1200" i="0">
                <a:solidFill>
                  <a:srgbClr val="6B7696"/>
                </a:solidFill>
                <a:latin typeface="Calibri"/>
              </a:rPr>
              <a:t>Group D Posts</a:t>
            </a:r>
          </a:p>
        </p:txBody>
      </p:sp>
      <p:sp>
        <p:nvSpPr>
          <p:cNvPr id="1048756" name="Rounded Rectangle 18"/>
          <p:cNvSpPr/>
          <p:nvPr/>
        </p:nvSpPr>
        <p:spPr>
          <a:xfrm>
            <a:off x="6163056" y="4709160"/>
            <a:ext cx="2578608" cy="1234440"/>
          </a:xfrm>
          <a:prstGeom prst="roundRect">
            <a:avLst>
              <a:gd name="adj" fmla="val 10000"/>
            </a:avLst>
          </a:prstGeom>
          <a:solidFill>
            <a:srgbClr val="F4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757" name="TextBox 19"/>
          <p:cNvSpPr txBox="1"/>
          <p:nvPr/>
        </p:nvSpPr>
        <p:spPr>
          <a:xfrm>
            <a:off x="6163056" y="4846320"/>
            <a:ext cx="2578608" cy="54864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ctr"/>
            <a:r>
              <a:rPr b="1" sz="2600" i="0">
                <a:solidFill>
                  <a:srgbClr val="D98A1F"/>
                </a:solidFill>
                <a:latin typeface="Cambria"/>
              </a:rPr>
              <a:t>8,868</a:t>
            </a:r>
          </a:p>
        </p:txBody>
      </p:sp>
      <p:sp>
        <p:nvSpPr>
          <p:cNvPr id="1048758" name="TextBox 20"/>
          <p:cNvSpPr txBox="1"/>
          <p:nvPr/>
        </p:nvSpPr>
        <p:spPr>
          <a:xfrm>
            <a:off x="6163056" y="5458968"/>
            <a:ext cx="2578608" cy="36576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ctr"/>
            <a:r>
              <a:rPr b="0" sz="1200" i="0">
                <a:solidFill>
                  <a:srgbClr val="6B7696"/>
                </a:solidFill>
                <a:latin typeface="Calibri"/>
              </a:rPr>
              <a:t>NTPC Posts</a:t>
            </a:r>
          </a:p>
        </p:txBody>
      </p:sp>
      <p:sp>
        <p:nvSpPr>
          <p:cNvPr id="1048759" name="Rounded Rectangle 21"/>
          <p:cNvSpPr/>
          <p:nvPr/>
        </p:nvSpPr>
        <p:spPr>
          <a:xfrm>
            <a:off x="8924544" y="4709160"/>
            <a:ext cx="2578608" cy="1234440"/>
          </a:xfrm>
          <a:prstGeom prst="roundRect">
            <a:avLst>
              <a:gd name="adj" fmla="val 10000"/>
            </a:avLst>
          </a:prstGeom>
          <a:solidFill>
            <a:srgbClr val="F4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760" name="TextBox 22"/>
          <p:cNvSpPr txBox="1"/>
          <p:nvPr/>
        </p:nvSpPr>
        <p:spPr>
          <a:xfrm>
            <a:off x="8924544" y="4846320"/>
            <a:ext cx="2578608" cy="54864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ctr"/>
            <a:r>
              <a:rPr b="1" sz="2600" i="0">
                <a:solidFill>
                  <a:srgbClr val="D98A1F"/>
                </a:solidFill>
                <a:latin typeface="Cambria"/>
              </a:rPr>
              <a:t>6,565</a:t>
            </a:r>
          </a:p>
        </p:txBody>
      </p:sp>
      <p:sp>
        <p:nvSpPr>
          <p:cNvPr id="1048761" name="TextBox 23"/>
          <p:cNvSpPr txBox="1"/>
          <p:nvPr/>
        </p:nvSpPr>
        <p:spPr>
          <a:xfrm>
            <a:off x="8924544" y="5458968"/>
            <a:ext cx="2578608" cy="36576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ctr"/>
            <a:r>
              <a:rPr b="0" sz="1200" i="0">
                <a:solidFill>
                  <a:srgbClr val="6B7696"/>
                </a:solidFill>
                <a:latin typeface="Calibri"/>
              </a:rPr>
              <a:t>Technician Posts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47" name=""/>
        <p:cNvGrpSpPr/>
        <p:nvPr/>
      </p:nvGrpSpPr>
      <p:grpSpPr>
        <a:xfrm/>
      </p:grpSpPr>
      <p:sp>
        <p:nvSpPr>
          <p:cNvPr id="1048762" name="TextBox 1"/>
          <p:cNvSpPr txBox="1"/>
          <p:nvPr/>
        </p:nvSpPr>
        <p:spPr>
          <a:xfrm>
            <a:off x="640080" y="457200"/>
            <a:ext cx="9144000" cy="32004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1300" i="0" spc="150">
                <a:solidFill>
                  <a:srgbClr val="D98A1F"/>
                </a:solidFill>
                <a:latin typeface="Calibri"/>
              </a:rPr>
              <a:t>SCHEDULE — RRB</a:t>
            </a:r>
          </a:p>
        </p:txBody>
      </p:sp>
      <p:sp>
        <p:nvSpPr>
          <p:cNvPr id="1048763" name="TextBox 2"/>
          <p:cNvSpPr txBox="1"/>
          <p:nvPr/>
        </p:nvSpPr>
        <p:spPr>
          <a:xfrm>
            <a:off x="640080" y="749808"/>
            <a:ext cx="10881360" cy="82296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3200" i="0">
                <a:solidFill>
                  <a:srgbClr val="1E2761"/>
                </a:solidFill>
                <a:latin typeface="Cambria"/>
              </a:rPr>
              <a:t>RRB 2026 Exam Calendar (Tentative)</a:t>
            </a:r>
          </a:p>
        </p:txBody>
      </p:sp>
      <p:sp>
        <p:nvSpPr>
          <p:cNvPr id="1048764" name="TextBox 3"/>
          <p:cNvSpPr txBox="1"/>
          <p:nvPr/>
        </p:nvSpPr>
        <p:spPr>
          <a:xfrm>
            <a:off x="548640" y="6528816"/>
            <a:ext cx="7315200" cy="27432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0" sz="900" i="0">
                <a:solidFill>
                  <a:srgbClr val="6B7696"/>
                </a:solidFill>
                <a:latin typeface="Calibri"/>
              </a:rPr>
              <a:t>NORTH EAST INFOSYS — CBT EXAM AWARENESS PROGRAMME</a:t>
            </a:r>
          </a:p>
        </p:txBody>
      </p:sp>
      <p:sp>
        <p:nvSpPr>
          <p:cNvPr id="1048765" name="TextBox 4"/>
          <p:cNvSpPr txBox="1"/>
          <p:nvPr/>
        </p:nvSpPr>
        <p:spPr>
          <a:xfrm>
            <a:off x="11704320" y="6528816"/>
            <a:ext cx="365760" cy="27432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r"/>
            <a:r>
              <a:rPr b="0" sz="900" i="0">
                <a:solidFill>
                  <a:srgbClr val="6B7696"/>
                </a:solidFill>
                <a:latin typeface="Calibri"/>
              </a:rPr>
              <a:t>11</a:t>
            </a:r>
          </a:p>
        </p:txBody>
      </p:sp>
      <p:graphicFrame>
        <p:nvGraphicFramePr>
          <p:cNvPr id="4194308" name="Table 5"/>
          <p:cNvGraphicFramePr>
            <a:graphicFrameLocks noGrp="1"/>
          </p:cNvGraphicFramePr>
          <p:nvPr/>
        </p:nvGraphicFramePr>
        <p:xfrm>
          <a:off x="640080" y="1828800"/>
          <a:ext cx="10881360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89120"/>
                <a:gridCol w="3657600"/>
                <a:gridCol w="2834640"/>
              </a:tblGrid>
              <a:tr h="480060">
                <a:tc>
                  <a:txBody>
                    <a:bodyPr wrap="square"/>
                    <a:p>
                      <a:pPr algn="l"/>
                      <a:r>
                        <a:rPr b="1" sz="1300">
                          <a:solidFill>
                            <a:srgbClr val="FFFFFF"/>
                          </a:solidFill>
                          <a:latin typeface="Calibri"/>
                        </a:rPr>
                        <a:t>Exam</a:t>
                      </a:r>
                    </a:p>
                  </a:txBody>
                  <a:tcPr marL="109728" marR="109728" marT="54864" marB="54864" anchor="ctr">
                    <a:solidFill>
                      <a:srgbClr val="1E2761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1" sz="1300">
                          <a:solidFill>
                            <a:srgbClr val="FFFFFF"/>
                          </a:solidFill>
                          <a:latin typeface="Calibri"/>
                        </a:rPr>
                        <a:t>Milestone</a:t>
                      </a:r>
                    </a:p>
                  </a:txBody>
                  <a:tcPr marL="109728" marR="109728" marT="54864" marB="54864" anchor="ctr">
                    <a:solidFill>
                      <a:srgbClr val="1E2761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1" sz="1300">
                          <a:solidFill>
                            <a:srgbClr val="FFFFFF"/>
                          </a:solidFill>
                          <a:latin typeface="Calibri"/>
                        </a:rPr>
                        <a:t>Tentative Window</a:t>
                      </a:r>
                    </a:p>
                  </a:txBody>
                  <a:tcPr marL="109728" marR="109728" marT="54864" marB="54864" anchor="ctr">
                    <a:solidFill>
                      <a:srgbClr val="1E2761"/>
                    </a:solidFill>
                  </a:tcPr>
                </a:tc>
              </a:tr>
              <a:tr h="480060">
                <a:tc>
                  <a:txBody>
                    <a:bodyPr wrap="square"/>
                    <a:p>
                      <a:pPr algn="l"/>
                      <a:r>
                        <a:rPr b="0" sz="1300">
                          <a:solidFill>
                            <a:srgbClr val="3D496E"/>
                          </a:solidFill>
                          <a:latin typeface="Calibri"/>
                        </a:rPr>
                        <a:t>RRB ALP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300">
                          <a:solidFill>
                            <a:srgbClr val="3D496E"/>
                          </a:solidFill>
                          <a:latin typeface="Calibri"/>
                        </a:rPr>
                        <a:t>Notification expected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300">
                          <a:solidFill>
                            <a:srgbClr val="3D496E"/>
                          </a:solidFill>
                          <a:latin typeface="Calibri"/>
                        </a:rPr>
                        <a:t>January – March 2026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</a:tr>
              <a:tr h="480060">
                <a:tc>
                  <a:txBody>
                    <a:bodyPr wrap="square"/>
                    <a:p>
                      <a:pPr algn="l"/>
                      <a:r>
                        <a:rPr b="0" sz="1300">
                          <a:solidFill>
                            <a:srgbClr val="3D496E"/>
                          </a:solidFill>
                          <a:latin typeface="Calibri"/>
                        </a:rPr>
                        <a:t>RRB NTPC (Graduate &amp; UG)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300">
                          <a:solidFill>
                            <a:srgbClr val="3D496E"/>
                          </a:solidFill>
                          <a:latin typeface="Calibri"/>
                        </a:rPr>
                        <a:t>Draft CEN / notification proposed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300">
                          <a:solidFill>
                            <a:srgbClr val="3D496E"/>
                          </a:solidFill>
                          <a:latin typeface="Calibri"/>
                        </a:rPr>
                        <a:t>August 2026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</a:tr>
              <a:tr h="480060">
                <a:tc>
                  <a:txBody>
                    <a:bodyPr wrap="square"/>
                    <a:p>
                      <a:pPr algn="l"/>
                      <a:r>
                        <a:rPr b="0" sz="1300">
                          <a:solidFill>
                            <a:srgbClr val="3D496E"/>
                          </a:solidFill>
                          <a:latin typeface="Calibri"/>
                        </a:rPr>
                        <a:t>RRB Group D (Level 1)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300">
                          <a:solidFill>
                            <a:srgbClr val="3D496E"/>
                          </a:solidFill>
                          <a:latin typeface="Calibri"/>
                        </a:rPr>
                        <a:t>Notification expected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300">
                          <a:solidFill>
                            <a:srgbClr val="3D496E"/>
                          </a:solidFill>
                          <a:latin typeface="Calibri"/>
                        </a:rPr>
                        <a:t>October – December 2026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048766" name="TextBox 6"/>
          <p:cNvSpPr txBox="1"/>
          <p:nvPr/>
        </p:nvSpPr>
        <p:spPr>
          <a:xfrm>
            <a:off x="640080" y="3977639"/>
            <a:ext cx="10515600" cy="73152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>
              <a:lnSpc>
                <a:spcPct val="120000"/>
              </a:lnSpc>
            </a:pPr>
            <a:r>
              <a:rPr b="0" sz="1250" i="1">
                <a:solidFill>
                  <a:srgbClr val="6B7696"/>
                </a:solidFill>
                <a:latin typeface="Calibri"/>
              </a:rPr>
              <a:t>RRB Prayagraj is the nodal board for NTPC Graduate posts; RRB Ahmedabad for NTPC Undergraduate posts. Dates are tentative — verify on your regional RRB site and indianrailways.gov.in.</a:t>
            </a:r>
          </a:p>
        </p:txBody>
      </p:sp>
      <p:sp>
        <p:nvSpPr>
          <p:cNvPr id="1048767" name="Rounded Rectangle 7"/>
          <p:cNvSpPr/>
          <p:nvPr/>
        </p:nvSpPr>
        <p:spPr>
          <a:xfrm>
            <a:off x="640080" y="4892040"/>
            <a:ext cx="10881360" cy="1188720"/>
          </a:xfrm>
          <a:prstGeom prst="roundRect">
            <a:avLst>
              <a:gd name="adj" fmla="val 8000"/>
            </a:avLst>
          </a:prstGeom>
          <a:solidFill>
            <a:srgbClr val="FBEBD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768" name="TextBox 8"/>
          <p:cNvSpPr txBox="1"/>
          <p:nvPr/>
        </p:nvSpPr>
        <p:spPr>
          <a:xfrm>
            <a:off x="914400" y="5074920"/>
            <a:ext cx="10241280" cy="36576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1400" i="0">
                <a:solidFill>
                  <a:srgbClr val="1E2761"/>
                </a:solidFill>
                <a:latin typeface="Calibri"/>
              </a:rPr>
              <a:t>Tip for Assam Students</a:t>
            </a:r>
          </a:p>
        </p:txBody>
      </p:sp>
      <p:sp>
        <p:nvSpPr>
          <p:cNvPr id="1048769" name="TextBox 9"/>
          <p:cNvSpPr txBox="1"/>
          <p:nvPr/>
        </p:nvSpPr>
        <p:spPr>
          <a:xfrm>
            <a:off x="914400" y="5413248"/>
            <a:ext cx="10241280" cy="54864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0" sz="1250" i="0">
                <a:solidFill>
                  <a:srgbClr val="3D496E"/>
                </a:solidFill>
                <a:latin typeface="Calibri"/>
              </a:rPr>
              <a:t>Guwahati falls under RRB Guwahati — check its website directly for zone-specific vacancies and exam centres near you.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48" name=""/>
        <p:cNvGrpSpPr/>
        <p:nvPr/>
      </p:nvGrpSpPr>
      <p:grpSpPr>
        <a:xfrm/>
      </p:grpSpPr>
      <p:sp>
        <p:nvSpPr>
          <p:cNvPr id="1048770" name="TextBox 1"/>
          <p:cNvSpPr txBox="1"/>
          <p:nvPr/>
        </p:nvSpPr>
        <p:spPr>
          <a:xfrm>
            <a:off x="640080" y="457200"/>
            <a:ext cx="9144000" cy="32004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1300" i="0" spc="150">
                <a:solidFill>
                  <a:srgbClr val="D98A1F"/>
                </a:solidFill>
                <a:latin typeface="Calibri"/>
              </a:rPr>
              <a:t>POST-WISE DETAIL — RRB</a:t>
            </a:r>
          </a:p>
        </p:txBody>
      </p:sp>
      <p:sp>
        <p:nvSpPr>
          <p:cNvPr id="1048771" name="TextBox 2"/>
          <p:cNvSpPr txBox="1"/>
          <p:nvPr/>
        </p:nvSpPr>
        <p:spPr>
          <a:xfrm>
            <a:off x="640080" y="749808"/>
            <a:ext cx="10881360" cy="82296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3200" i="0">
                <a:solidFill>
                  <a:srgbClr val="1E2761"/>
                </a:solidFill>
                <a:latin typeface="Cambria"/>
              </a:rPr>
              <a:t>RRB Posts &amp; Salary Guide</a:t>
            </a:r>
          </a:p>
        </p:txBody>
      </p:sp>
      <p:sp>
        <p:nvSpPr>
          <p:cNvPr id="1048772" name="TextBox 3"/>
          <p:cNvSpPr txBox="1"/>
          <p:nvPr/>
        </p:nvSpPr>
        <p:spPr>
          <a:xfrm>
            <a:off x="640080" y="1371600"/>
            <a:ext cx="10881360" cy="45720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0" sz="1400" i="0">
                <a:solidFill>
                  <a:srgbClr val="6B7696"/>
                </a:solidFill>
                <a:latin typeface="Calibri"/>
              </a:rPr>
              <a:t>NTPC, Group D, ALP/Technician, JE &amp; Paramedical — pay level and starting basic pay</a:t>
            </a:r>
          </a:p>
        </p:txBody>
      </p:sp>
      <p:sp>
        <p:nvSpPr>
          <p:cNvPr id="1048773" name="TextBox 4"/>
          <p:cNvSpPr txBox="1"/>
          <p:nvPr/>
        </p:nvSpPr>
        <p:spPr>
          <a:xfrm>
            <a:off x="548640" y="6528816"/>
            <a:ext cx="7315200" cy="27432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0" sz="900" i="0">
                <a:solidFill>
                  <a:srgbClr val="6B7696"/>
                </a:solidFill>
                <a:latin typeface="Calibri"/>
              </a:rPr>
              <a:t>NORTH EAST INFOSYS — CBT EXAM AWARENESS PROGRAMME</a:t>
            </a:r>
          </a:p>
        </p:txBody>
      </p:sp>
      <p:sp>
        <p:nvSpPr>
          <p:cNvPr id="1048774" name="TextBox 5"/>
          <p:cNvSpPr txBox="1"/>
          <p:nvPr/>
        </p:nvSpPr>
        <p:spPr>
          <a:xfrm>
            <a:off x="11704320" y="6528816"/>
            <a:ext cx="365760" cy="27432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r"/>
            <a:r>
              <a:rPr b="0" sz="900" i="0">
                <a:solidFill>
                  <a:srgbClr val="6B7696"/>
                </a:solidFill>
                <a:latin typeface="Calibri"/>
              </a:rPr>
              <a:t>12</a:t>
            </a:r>
          </a:p>
        </p:txBody>
      </p:sp>
      <p:graphicFrame>
        <p:nvGraphicFramePr>
          <p:cNvPr id="4194309" name="Table 6"/>
          <p:cNvGraphicFramePr>
            <a:graphicFrameLocks noGrp="1"/>
          </p:cNvGraphicFramePr>
          <p:nvPr/>
        </p:nvGraphicFramePr>
        <p:xfrm>
          <a:off x="640080" y="1828800"/>
          <a:ext cx="10881360" cy="4160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4480"/>
                <a:gridCol w="6035040"/>
                <a:gridCol w="914400"/>
                <a:gridCol w="2377440"/>
              </a:tblGrid>
              <a:tr h="297180">
                <a:tc>
                  <a:txBody>
                    <a:bodyPr wrap="square"/>
                    <a:p>
                      <a:pPr algn="l"/>
                      <a:r>
                        <a:rPr b="1" sz="1100">
                          <a:solidFill>
                            <a:srgbClr val="FFFFFF"/>
                          </a:solidFill>
                          <a:latin typeface="Calibri"/>
                        </a:rPr>
                        <a:t>Exam</a:t>
                      </a:r>
                    </a:p>
                  </a:txBody>
                  <a:tcPr marL="109728" marR="109728" marT="54864" marB="54864" anchor="ctr">
                    <a:solidFill>
                      <a:srgbClr val="0F7C8C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1" sz="1100">
                          <a:solidFill>
                            <a:srgbClr val="FFFFFF"/>
                          </a:solidFill>
                          <a:latin typeface="Calibri"/>
                        </a:rPr>
                        <a:t>Post</a:t>
                      </a:r>
                    </a:p>
                  </a:txBody>
                  <a:tcPr marL="109728" marR="109728" marT="54864" marB="54864" anchor="ctr">
                    <a:solidFill>
                      <a:srgbClr val="0F7C8C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1" sz="1100">
                          <a:solidFill>
                            <a:srgbClr val="FFFFFF"/>
                          </a:solidFill>
                          <a:latin typeface="Calibri"/>
                        </a:rPr>
                        <a:t>Level</a:t>
                      </a:r>
                    </a:p>
                  </a:txBody>
                  <a:tcPr marL="109728" marR="109728" marT="54864" marB="54864" anchor="ctr">
                    <a:solidFill>
                      <a:srgbClr val="0F7C8C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1" sz="1100">
                          <a:solidFill>
                            <a:srgbClr val="FFFFFF"/>
                          </a:solidFill>
                          <a:latin typeface="Calibri"/>
                        </a:rPr>
                        <a:t>Basic Pay</a:t>
                      </a:r>
                    </a:p>
                  </a:txBody>
                  <a:tcPr marL="109728" marR="109728" marT="54864" marB="54864" anchor="ctr">
                    <a:solidFill>
                      <a:srgbClr val="0F7C8C"/>
                    </a:solidFill>
                  </a:tcPr>
                </a:tc>
              </a:tr>
              <a:tr h="297180">
                <a:tc>
                  <a:txBody>
                    <a:bodyPr wrap="square"/>
                    <a:p>
                      <a:pPr algn="l"/>
                      <a:r>
                        <a:rPr b="1" sz="1050">
                          <a:solidFill>
                            <a:srgbClr val="3D496E"/>
                          </a:solidFill>
                          <a:latin typeface="Calibri"/>
                        </a:rPr>
                        <a:t>NTPC (Graduate)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050">
                          <a:solidFill>
                            <a:srgbClr val="3D496E"/>
                          </a:solidFill>
                          <a:latin typeface="Calibri"/>
                        </a:rPr>
                        <a:t>Station Master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050">
                          <a:solidFill>
                            <a:srgbClr val="3D496E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050">
                          <a:solidFill>
                            <a:srgbClr val="3D496E"/>
                          </a:solidFill>
                          <a:latin typeface="Calibri"/>
                        </a:rPr>
                        <a:t>₹35,400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</a:tr>
              <a:tr h="297180">
                <a:tc>
                  <a:txBody>
                    <a:bodyPr wrap="square"/>
                    <a:p>
                      <a:pPr algn="l"/>
                      <a:r>
                        <a:rPr b="1" sz="1050">
                          <a:solidFill>
                            <a:srgbClr val="3D496E"/>
                          </a:solidFill>
                          <a:latin typeface="Calibri"/>
                        </a:rPr>
                        <a:t>NTPC (Graduate)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050">
                          <a:solidFill>
                            <a:srgbClr val="3D496E"/>
                          </a:solidFill>
                          <a:latin typeface="Calibri"/>
                        </a:rPr>
                        <a:t>Goods Train Manager (Guard) / Sr. Clerk-cum-Typist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050">
                          <a:solidFill>
                            <a:srgbClr val="3D496E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050">
                          <a:solidFill>
                            <a:srgbClr val="3D496E"/>
                          </a:solidFill>
                          <a:latin typeface="Calibri"/>
                        </a:rPr>
                        <a:t>₹29,200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</a:tr>
              <a:tr h="297180">
                <a:tc>
                  <a:txBody>
                    <a:bodyPr wrap="square"/>
                    <a:p>
                      <a:pPr algn="l"/>
                      <a:r>
                        <a:rPr b="1" sz="1050">
                          <a:solidFill>
                            <a:srgbClr val="3D496E"/>
                          </a:solidFill>
                          <a:latin typeface="Calibri"/>
                        </a:rPr>
                        <a:t>NTPC (Graduate)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050">
                          <a:solidFill>
                            <a:srgbClr val="3D496E"/>
                          </a:solidFill>
                          <a:latin typeface="Calibri"/>
                        </a:rPr>
                        <a:t>Jr. Accounts Assistant-cum-Typist / Commercial Apprentice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050">
                          <a:solidFill>
                            <a:srgbClr val="3D496E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050">
                          <a:solidFill>
                            <a:srgbClr val="3D496E"/>
                          </a:solidFill>
                          <a:latin typeface="Calibri"/>
                        </a:rPr>
                        <a:t>₹25,500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</a:tr>
              <a:tr h="297180">
                <a:tc>
                  <a:txBody>
                    <a:bodyPr wrap="square"/>
                    <a:p>
                      <a:pPr algn="l"/>
                      <a:r>
                        <a:rPr b="1" sz="1050">
                          <a:solidFill>
                            <a:srgbClr val="3D496E"/>
                          </a:solidFill>
                          <a:latin typeface="Calibri"/>
                        </a:rPr>
                        <a:t>NTPC (Undergraduate)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050">
                          <a:solidFill>
                            <a:srgbClr val="3D496E"/>
                          </a:solidFill>
                          <a:latin typeface="Calibri"/>
                        </a:rPr>
                        <a:t>Junior/Accounts Clerk-cum-Typist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050">
                          <a:solidFill>
                            <a:srgbClr val="3D496E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050">
                          <a:solidFill>
                            <a:srgbClr val="3D496E"/>
                          </a:solidFill>
                          <a:latin typeface="Calibri"/>
                        </a:rPr>
                        <a:t>₹21,700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</a:tr>
              <a:tr h="297180">
                <a:tc>
                  <a:txBody>
                    <a:bodyPr wrap="square"/>
                    <a:p>
                      <a:pPr algn="l"/>
                      <a:r>
                        <a:rPr b="1" sz="1050">
                          <a:solidFill>
                            <a:srgbClr val="3D496E"/>
                          </a:solidFill>
                          <a:latin typeface="Calibri"/>
                        </a:rPr>
                        <a:t>NTPC (Undergraduate)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050">
                          <a:solidFill>
                            <a:srgbClr val="3D496E"/>
                          </a:solidFill>
                          <a:latin typeface="Calibri"/>
                        </a:rPr>
                        <a:t>Commercial-cum-Ticket Clerk / Trains Clerk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050">
                          <a:solidFill>
                            <a:srgbClr val="3D496E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050">
                          <a:solidFill>
                            <a:srgbClr val="3D496E"/>
                          </a:solidFill>
                          <a:latin typeface="Calibri"/>
                        </a:rPr>
                        <a:t>₹19,900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</a:tr>
              <a:tr h="297180">
                <a:tc>
                  <a:txBody>
                    <a:bodyPr wrap="square"/>
                    <a:p>
                      <a:pPr algn="l"/>
                      <a:r>
                        <a:rPr b="1" sz="1050">
                          <a:solidFill>
                            <a:srgbClr val="3D496E"/>
                          </a:solidFill>
                          <a:latin typeface="Calibri"/>
                        </a:rPr>
                        <a:t>Group D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050">
                          <a:solidFill>
                            <a:srgbClr val="3D496E"/>
                          </a:solidFill>
                          <a:latin typeface="Calibri"/>
                        </a:rPr>
                        <a:t>Track Maintainer Grade IV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050">
                          <a:solidFill>
                            <a:srgbClr val="3D496E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050">
                          <a:solidFill>
                            <a:srgbClr val="3D496E"/>
                          </a:solidFill>
                          <a:latin typeface="Calibri"/>
                        </a:rPr>
                        <a:t>₹18,000 + R&amp;H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</a:tr>
              <a:tr h="297180">
                <a:tc>
                  <a:txBody>
                    <a:bodyPr wrap="square"/>
                    <a:p>
                      <a:pPr algn="l"/>
                      <a:r>
                        <a:rPr b="1" sz="1050">
                          <a:solidFill>
                            <a:srgbClr val="3D496E"/>
                          </a:solidFill>
                          <a:latin typeface="Calibri"/>
                        </a:rPr>
                        <a:t>Group D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050">
                          <a:solidFill>
                            <a:srgbClr val="3D496E"/>
                          </a:solidFill>
                          <a:latin typeface="Calibri"/>
                        </a:rPr>
                        <a:t>Helper/Assistant (Elec., Mech., S&amp;T) / Pointsman / Gate Keeper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050">
                          <a:solidFill>
                            <a:srgbClr val="3D496E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050">
                          <a:solidFill>
                            <a:srgbClr val="3D496E"/>
                          </a:solidFill>
                          <a:latin typeface="Calibri"/>
                        </a:rPr>
                        <a:t>₹18,000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</a:tr>
              <a:tr h="297180">
                <a:tc>
                  <a:txBody>
                    <a:bodyPr wrap="square"/>
                    <a:p>
                      <a:pPr algn="l"/>
                      <a:r>
                        <a:rPr b="1" sz="1050">
                          <a:solidFill>
                            <a:srgbClr val="3D496E"/>
                          </a:solidFill>
                          <a:latin typeface="Calibri"/>
                        </a:rPr>
                        <a:t>ALP &amp; Technician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050">
                          <a:solidFill>
                            <a:srgbClr val="3D496E"/>
                          </a:solidFill>
                          <a:latin typeface="Calibri"/>
                        </a:rPr>
                        <a:t>Assistant Loco Pilot (ALP)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050">
                          <a:solidFill>
                            <a:srgbClr val="3D496E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050">
                          <a:solidFill>
                            <a:srgbClr val="3D496E"/>
                          </a:solidFill>
                          <a:latin typeface="Calibri"/>
                        </a:rPr>
                        <a:t>₹19,900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</a:tr>
              <a:tr h="297180">
                <a:tc>
                  <a:txBody>
                    <a:bodyPr wrap="square"/>
                    <a:p>
                      <a:pPr algn="l"/>
                      <a:r>
                        <a:rPr b="1" sz="1050">
                          <a:solidFill>
                            <a:srgbClr val="3D496E"/>
                          </a:solidFill>
                          <a:latin typeface="Calibri"/>
                        </a:rPr>
                        <a:t>ALP &amp; Technician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050">
                          <a:solidFill>
                            <a:srgbClr val="3D496E"/>
                          </a:solidFill>
                          <a:latin typeface="Calibri"/>
                        </a:rPr>
                        <a:t>Technician Grade III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050">
                          <a:solidFill>
                            <a:srgbClr val="3D496E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050">
                          <a:solidFill>
                            <a:srgbClr val="3D496E"/>
                          </a:solidFill>
                          <a:latin typeface="Calibri"/>
                        </a:rPr>
                        <a:t>₹19,900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</a:tr>
              <a:tr h="297180">
                <a:tc>
                  <a:txBody>
                    <a:bodyPr wrap="square"/>
                    <a:p>
                      <a:pPr algn="l"/>
                      <a:r>
                        <a:rPr b="1" sz="1050">
                          <a:solidFill>
                            <a:srgbClr val="3D496E"/>
                          </a:solidFill>
                          <a:latin typeface="Calibri"/>
                        </a:rPr>
                        <a:t>ALP &amp; Technician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050">
                          <a:solidFill>
                            <a:srgbClr val="3D496E"/>
                          </a:solidFill>
                          <a:latin typeface="Calibri"/>
                        </a:rPr>
                        <a:t>Technician Grade I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050">
                          <a:solidFill>
                            <a:srgbClr val="3D496E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050">
                          <a:solidFill>
                            <a:srgbClr val="3D496E"/>
                          </a:solidFill>
                          <a:latin typeface="Calibri"/>
                        </a:rPr>
                        <a:t>₹29,200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</a:tr>
              <a:tr h="297180">
                <a:tc>
                  <a:txBody>
                    <a:bodyPr wrap="square"/>
                    <a:p>
                      <a:pPr algn="l"/>
                      <a:r>
                        <a:rPr b="1" sz="1050">
                          <a:solidFill>
                            <a:srgbClr val="3D496E"/>
                          </a:solidFill>
                          <a:latin typeface="Calibri"/>
                        </a:rPr>
                        <a:t>JE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050">
                          <a:solidFill>
                            <a:srgbClr val="3D496E"/>
                          </a:solidFill>
                          <a:latin typeface="Calibri"/>
                        </a:rPr>
                        <a:t>Junior Engineer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050">
                          <a:solidFill>
                            <a:srgbClr val="3D496E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050">
                          <a:solidFill>
                            <a:srgbClr val="3D496E"/>
                          </a:solidFill>
                          <a:latin typeface="Calibri"/>
                        </a:rPr>
                        <a:t>₹35,400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</a:tr>
              <a:tr h="297180">
                <a:tc>
                  <a:txBody>
                    <a:bodyPr wrap="square"/>
                    <a:p>
                      <a:pPr algn="l"/>
                      <a:r>
                        <a:rPr b="1" sz="1050">
                          <a:solidFill>
                            <a:srgbClr val="3D496E"/>
                          </a:solidFill>
                          <a:latin typeface="Calibri"/>
                        </a:rPr>
                        <a:t>Paramedical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050">
                          <a:solidFill>
                            <a:srgbClr val="3D496E"/>
                          </a:solidFill>
                          <a:latin typeface="Calibri"/>
                        </a:rPr>
                        <a:t>Staff Nurse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050">
                          <a:solidFill>
                            <a:srgbClr val="3D496E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050">
                          <a:solidFill>
                            <a:srgbClr val="3D496E"/>
                          </a:solidFill>
                          <a:latin typeface="Calibri"/>
                        </a:rPr>
                        <a:t>₹44,900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</a:tr>
              <a:tr h="297180">
                <a:tc>
                  <a:txBody>
                    <a:bodyPr wrap="square"/>
                    <a:p>
                      <a:pPr algn="l"/>
                      <a:r>
                        <a:rPr b="1" sz="1050">
                          <a:solidFill>
                            <a:srgbClr val="3D496E"/>
                          </a:solidFill>
                          <a:latin typeface="Calibri"/>
                        </a:rPr>
                        <a:t>Paramedical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050">
                          <a:solidFill>
                            <a:srgbClr val="3D496E"/>
                          </a:solidFill>
                          <a:latin typeface="Calibri"/>
                        </a:rPr>
                        <a:t>Pharmacist / Lab Technician / ECG Technician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050">
                          <a:solidFill>
                            <a:srgbClr val="3D496E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050">
                          <a:solidFill>
                            <a:srgbClr val="3D496E"/>
                          </a:solidFill>
                          <a:latin typeface="Calibri"/>
                        </a:rPr>
                        <a:t>₹29,200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048775" name="TextBox 7"/>
          <p:cNvSpPr txBox="1"/>
          <p:nvPr/>
        </p:nvSpPr>
        <p:spPr>
          <a:xfrm>
            <a:off x="640080" y="6144768"/>
            <a:ext cx="10881360" cy="32004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0" sz="1100" i="1">
                <a:solidFill>
                  <a:srgbClr val="6B7696"/>
                </a:solidFill>
                <a:latin typeface="Calibri"/>
              </a:rPr>
              <a:t>Levels shown are indicative for common posts; exact level can vary slightly by zone/department. Track Maintainers additionally draw a Risk &amp; Hardship (R&amp;H) allowance.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49" name=""/>
        <p:cNvGrpSpPr/>
        <p:nvPr/>
      </p:nvGrpSpPr>
      <p:grpSpPr>
        <a:xfrm/>
      </p:grpSpPr>
      <p:sp>
        <p:nvSpPr>
          <p:cNvPr id="1048776" name="TextBox 1"/>
          <p:cNvSpPr txBox="1"/>
          <p:nvPr/>
        </p:nvSpPr>
        <p:spPr>
          <a:xfrm>
            <a:off x="640080" y="457200"/>
            <a:ext cx="9144000" cy="32004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1300" i="0" spc="150">
                <a:solidFill>
                  <a:srgbClr val="D98A1F"/>
                </a:solidFill>
                <a:latin typeface="Calibri"/>
              </a:rPr>
              <a:t>EXAM PROFILE — IBPS</a:t>
            </a:r>
          </a:p>
        </p:txBody>
      </p:sp>
      <p:sp>
        <p:nvSpPr>
          <p:cNvPr id="1048777" name="TextBox 2"/>
          <p:cNvSpPr txBox="1"/>
          <p:nvPr/>
        </p:nvSpPr>
        <p:spPr>
          <a:xfrm>
            <a:off x="640080" y="749808"/>
            <a:ext cx="10881360" cy="82296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3200" i="0">
                <a:solidFill>
                  <a:srgbClr val="1E2761"/>
                </a:solidFill>
                <a:latin typeface="Cambria"/>
              </a:rPr>
              <a:t>Institute of Banking Personnel Selection</a:t>
            </a:r>
          </a:p>
        </p:txBody>
      </p:sp>
      <p:sp>
        <p:nvSpPr>
          <p:cNvPr id="1048778" name="TextBox 3"/>
          <p:cNvSpPr txBox="1"/>
          <p:nvPr/>
        </p:nvSpPr>
        <p:spPr>
          <a:xfrm>
            <a:off x="640080" y="1371600"/>
            <a:ext cx="10881360" cy="45720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0" sz="1400" i="0">
                <a:solidFill>
                  <a:srgbClr val="6B7696"/>
                </a:solidFill>
                <a:latin typeface="Calibri"/>
              </a:rPr>
              <a:t>PO, Clerk, Specialist Officer &amp; Regional Rural Bank posts</a:t>
            </a:r>
          </a:p>
        </p:txBody>
      </p:sp>
      <p:sp>
        <p:nvSpPr>
          <p:cNvPr id="1048779" name="TextBox 4"/>
          <p:cNvSpPr txBox="1"/>
          <p:nvPr/>
        </p:nvSpPr>
        <p:spPr>
          <a:xfrm>
            <a:off x="548640" y="6528816"/>
            <a:ext cx="7315200" cy="27432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0" sz="900" i="0">
                <a:solidFill>
                  <a:srgbClr val="6B7696"/>
                </a:solidFill>
                <a:latin typeface="Calibri"/>
              </a:rPr>
              <a:t>NORTH EAST INFOSYS — CBT EXAM AWARENESS PROGRAMME</a:t>
            </a:r>
          </a:p>
        </p:txBody>
      </p:sp>
      <p:sp>
        <p:nvSpPr>
          <p:cNvPr id="1048780" name="TextBox 5"/>
          <p:cNvSpPr txBox="1"/>
          <p:nvPr/>
        </p:nvSpPr>
        <p:spPr>
          <a:xfrm>
            <a:off x="11704320" y="6528816"/>
            <a:ext cx="365760" cy="27432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r"/>
            <a:r>
              <a:rPr b="0" sz="900" i="0">
                <a:solidFill>
                  <a:srgbClr val="6B7696"/>
                </a:solidFill>
                <a:latin typeface="Calibri"/>
              </a:rPr>
              <a:t>13</a:t>
            </a:r>
          </a:p>
        </p:txBody>
      </p:sp>
      <p:sp>
        <p:nvSpPr>
          <p:cNvPr id="1048781" name="Oval 6"/>
          <p:cNvSpPr/>
          <p:nvPr/>
        </p:nvSpPr>
        <p:spPr>
          <a:xfrm>
            <a:off x="10447020" y="434340"/>
            <a:ext cx="777240" cy="777240"/>
          </a:xfrm>
          <a:prstGeom prst="ellipse"/>
          <a:solidFill>
            <a:srgbClr val="6B3F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782" name="TextBox 7"/>
          <p:cNvSpPr txBox="1"/>
          <p:nvPr/>
        </p:nvSpPr>
        <p:spPr>
          <a:xfrm>
            <a:off x="10447020" y="434340"/>
            <a:ext cx="777240" cy="777240"/>
          </a:xfrm>
          <a:prstGeom prst="rect"/>
          <a:noFill/>
        </p:spPr>
        <p:txBody>
          <a:bodyPr anchor="ctr" bIns="0" lIns="0" rIns="0" tIns="0" wrap="square">
            <a:spAutoFit/>
          </a:bodyPr>
          <a:p>
            <a:pPr algn="ctr"/>
            <a:r>
              <a:rPr b="1" sz="1200" i="0">
                <a:solidFill>
                  <a:srgbClr val="FFFFFF"/>
                </a:solidFill>
                <a:latin typeface="Calibri"/>
              </a:rPr>
              <a:t>IBPS</a:t>
            </a:r>
          </a:p>
        </p:txBody>
      </p:sp>
      <p:sp>
        <p:nvSpPr>
          <p:cNvPr id="1048783" name="TextBox 8"/>
          <p:cNvSpPr txBox="1"/>
          <p:nvPr/>
        </p:nvSpPr>
        <p:spPr>
          <a:xfrm>
            <a:off x="640080" y="1874519"/>
            <a:ext cx="5120640" cy="32004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1300" i="0" spc="120">
                <a:solidFill>
                  <a:srgbClr val="D98A1F"/>
                </a:solidFill>
                <a:latin typeface="Calibri"/>
              </a:rPr>
              <a:t>ELIGIBILITY</a:t>
            </a:r>
          </a:p>
        </p:txBody>
      </p:sp>
      <p:sp>
        <p:nvSpPr>
          <p:cNvPr id="1048784" name="TextBox 9"/>
          <p:cNvSpPr txBox="1"/>
          <p:nvPr/>
        </p:nvSpPr>
        <p:spPr>
          <a:xfrm>
            <a:off x="640080" y="2240280"/>
            <a:ext cx="5120640" cy="219456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indent="-177800" marL="177800">
              <a:lnSpc>
                <a:spcPct val="105000"/>
              </a:lnSpc>
              <a:spcAft>
                <a:spcPts val="1000"/>
              </a:spcAft>
              <a:buClr>
                <a:srgbClr val="D98A1F"/>
              </a:buClr>
              <a:buFont typeface="Arial"/>
              <a:buChar char="•"/>
            </a:pPr>
            <a:r>
              <a:rPr b="0" sz="1350">
                <a:solidFill>
                  <a:srgbClr val="3D496E"/>
                </a:solidFill>
                <a:latin typeface="Calibri"/>
              </a:rPr>
              <a:t>Qualification: Graduation in any discipline (no minimum percentage required)</a:t>
            </a:r>
          </a:p>
          <a:p>
            <a:pPr indent="-177800" marL="177800">
              <a:lnSpc>
                <a:spcPct val="105000"/>
              </a:lnSpc>
              <a:spcAft>
                <a:spcPts val="1000"/>
              </a:spcAft>
              <a:buClr>
                <a:srgbClr val="D98A1F"/>
              </a:buClr>
              <a:buFont typeface="Arial"/>
              <a:buChar char="•"/>
            </a:pPr>
            <a:r>
              <a:rPr b="0" sz="1350">
                <a:solidFill>
                  <a:srgbClr val="3D496E"/>
                </a:solidFill>
                <a:latin typeface="Calibri"/>
              </a:rPr>
              <a:t>PO: age 20–30 years  |  Clerk: age 20–28 years</a:t>
            </a:r>
          </a:p>
          <a:p>
            <a:pPr indent="-177800" marL="177800">
              <a:lnSpc>
                <a:spcPct val="105000"/>
              </a:lnSpc>
              <a:spcAft>
                <a:spcPts val="1000"/>
              </a:spcAft>
              <a:buClr>
                <a:srgbClr val="D98A1F"/>
              </a:buClr>
              <a:buFont typeface="Arial"/>
              <a:buChar char="•"/>
            </a:pPr>
            <a:r>
              <a:rPr b="0" sz="1350">
                <a:solidFill>
                  <a:srgbClr val="3D496E"/>
                </a:solidFill>
                <a:latin typeface="Calibri"/>
              </a:rPr>
              <a:t>Standard relaxations: +5 yrs SC/ST, +3 yrs OBC, +10 yrs PwBD (general)</a:t>
            </a:r>
          </a:p>
          <a:p>
            <a:pPr indent="-177800" marL="177800">
              <a:lnSpc>
                <a:spcPct val="105000"/>
              </a:lnSpc>
              <a:spcAft>
                <a:spcPts val="1000"/>
              </a:spcAft>
              <a:buClr>
                <a:srgbClr val="D98A1F"/>
              </a:buClr>
              <a:buFont typeface="Arial"/>
              <a:buChar char="•"/>
            </a:pPr>
            <a:r>
              <a:rPr b="0" sz="1350">
                <a:solidFill>
                  <a:srgbClr val="3D496E"/>
                </a:solidFill>
                <a:latin typeface="Calibri"/>
              </a:rPr>
              <a:t>Basic computer literacy is expected, since the exam itself is online</a:t>
            </a:r>
          </a:p>
        </p:txBody>
      </p:sp>
      <p:sp>
        <p:nvSpPr>
          <p:cNvPr id="1048785" name="TextBox 10"/>
          <p:cNvSpPr txBox="1"/>
          <p:nvPr/>
        </p:nvSpPr>
        <p:spPr>
          <a:xfrm>
            <a:off x="6126480" y="1874519"/>
            <a:ext cx="5486400" cy="32004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1300" i="0" spc="120">
                <a:solidFill>
                  <a:srgbClr val="D98A1F"/>
                </a:solidFill>
                <a:latin typeface="Calibri"/>
              </a:rPr>
              <a:t>SELECTION PROCESS</a:t>
            </a:r>
          </a:p>
        </p:txBody>
      </p:sp>
      <p:sp>
        <p:nvSpPr>
          <p:cNvPr id="1048786" name="TextBox 11"/>
          <p:cNvSpPr txBox="1"/>
          <p:nvPr/>
        </p:nvSpPr>
        <p:spPr>
          <a:xfrm>
            <a:off x="6126480" y="2240280"/>
            <a:ext cx="5486400" cy="256032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indent="-177800" marL="177800">
              <a:lnSpc>
                <a:spcPct val="105000"/>
              </a:lnSpc>
              <a:spcAft>
                <a:spcPts val="1000"/>
              </a:spcAft>
              <a:buClr>
                <a:srgbClr val="D98A1F"/>
              </a:buClr>
              <a:buFont typeface="Arial"/>
              <a:buChar char="•"/>
            </a:pPr>
            <a:r>
              <a:rPr b="0" sz="1350">
                <a:solidFill>
                  <a:srgbClr val="3D496E"/>
                </a:solidFill>
                <a:latin typeface="Calibri"/>
              </a:rPr>
              <a:t>Prelims: English, Quantitative Aptitude, Reasoning — 100 marks</a:t>
            </a:r>
          </a:p>
          <a:p>
            <a:pPr indent="-177800" marL="177800">
              <a:lnSpc>
                <a:spcPct val="105000"/>
              </a:lnSpc>
              <a:spcAft>
                <a:spcPts val="1000"/>
              </a:spcAft>
              <a:buClr>
                <a:srgbClr val="D98A1F"/>
              </a:buClr>
              <a:buFont typeface="Arial"/>
              <a:buChar char="•"/>
            </a:pPr>
            <a:r>
              <a:rPr b="0" sz="1350">
                <a:solidFill>
                  <a:srgbClr val="3D496E"/>
                </a:solidFill>
                <a:latin typeface="Calibri"/>
              </a:rPr>
              <a:t>Mains: Reasoning &amp; Computer Aptitude, Data Analysis &amp; Interpretation, English, General/Economy/Banking Awareness, plus a descriptive paper</a:t>
            </a:r>
          </a:p>
          <a:p>
            <a:pPr indent="-177800" marL="177800">
              <a:lnSpc>
                <a:spcPct val="105000"/>
              </a:lnSpc>
              <a:spcAft>
                <a:spcPts val="1000"/>
              </a:spcAft>
              <a:buClr>
                <a:srgbClr val="D98A1F"/>
              </a:buClr>
              <a:buFont typeface="Arial"/>
              <a:buChar char="•"/>
            </a:pPr>
            <a:r>
              <a:rPr b="0" sz="1350">
                <a:solidFill>
                  <a:srgbClr val="3D496E"/>
                </a:solidFill>
                <a:latin typeface="Calibri"/>
              </a:rPr>
              <a:t>Final stage: Personal Interview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50" name=""/>
        <p:cNvGrpSpPr/>
        <p:nvPr/>
      </p:nvGrpSpPr>
      <p:grpSpPr>
        <a:xfrm/>
      </p:grpSpPr>
      <p:sp>
        <p:nvSpPr>
          <p:cNvPr id="1048787" name="TextBox 1"/>
          <p:cNvSpPr txBox="1"/>
          <p:nvPr/>
        </p:nvSpPr>
        <p:spPr>
          <a:xfrm>
            <a:off x="640080" y="457200"/>
            <a:ext cx="9144000" cy="32004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1300" i="0" spc="150">
                <a:solidFill>
                  <a:srgbClr val="D98A1F"/>
                </a:solidFill>
                <a:latin typeface="Calibri"/>
              </a:rPr>
              <a:t>SCHEDULE — IBPS</a:t>
            </a:r>
          </a:p>
        </p:txBody>
      </p:sp>
      <p:sp>
        <p:nvSpPr>
          <p:cNvPr id="1048788" name="TextBox 2"/>
          <p:cNvSpPr txBox="1"/>
          <p:nvPr/>
        </p:nvSpPr>
        <p:spPr>
          <a:xfrm>
            <a:off x="640080" y="749808"/>
            <a:ext cx="10881360" cy="82296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3200" i="0">
                <a:solidFill>
                  <a:srgbClr val="1E2761"/>
                </a:solidFill>
                <a:latin typeface="Cambria"/>
              </a:rPr>
              <a:t>IBPS 2026 Exam Calendar (Tentative)</a:t>
            </a:r>
          </a:p>
        </p:txBody>
      </p:sp>
      <p:sp>
        <p:nvSpPr>
          <p:cNvPr id="1048789" name="TextBox 3"/>
          <p:cNvSpPr txBox="1"/>
          <p:nvPr/>
        </p:nvSpPr>
        <p:spPr>
          <a:xfrm>
            <a:off x="548640" y="6528816"/>
            <a:ext cx="7315200" cy="27432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0" sz="900" i="0">
                <a:solidFill>
                  <a:srgbClr val="6B7696"/>
                </a:solidFill>
                <a:latin typeface="Calibri"/>
              </a:rPr>
              <a:t>NORTH EAST INFOSYS — CBT EXAM AWARENESS PROGRAMME</a:t>
            </a:r>
          </a:p>
        </p:txBody>
      </p:sp>
      <p:sp>
        <p:nvSpPr>
          <p:cNvPr id="1048790" name="TextBox 4"/>
          <p:cNvSpPr txBox="1"/>
          <p:nvPr/>
        </p:nvSpPr>
        <p:spPr>
          <a:xfrm>
            <a:off x="11704320" y="6528816"/>
            <a:ext cx="365760" cy="27432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r"/>
            <a:r>
              <a:rPr b="0" sz="900" i="0">
                <a:solidFill>
                  <a:srgbClr val="6B7696"/>
                </a:solidFill>
                <a:latin typeface="Calibri"/>
              </a:rPr>
              <a:t>14</a:t>
            </a:r>
          </a:p>
        </p:txBody>
      </p:sp>
      <p:graphicFrame>
        <p:nvGraphicFramePr>
          <p:cNvPr id="4194310" name="Table 5"/>
          <p:cNvGraphicFramePr>
            <a:graphicFrameLocks noGrp="1"/>
          </p:cNvGraphicFramePr>
          <p:nvPr/>
        </p:nvGraphicFramePr>
        <p:xfrm>
          <a:off x="640080" y="1828800"/>
          <a:ext cx="10881360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23360"/>
                <a:gridCol w="3657600"/>
                <a:gridCol w="3200400"/>
              </a:tblGrid>
              <a:tr h="475488">
                <a:tc>
                  <a:txBody>
                    <a:bodyPr wrap="square"/>
                    <a:p>
                      <a:pPr algn="l"/>
                      <a:r>
                        <a:rPr b="1" sz="1300">
                          <a:solidFill>
                            <a:srgbClr val="FFFFFF"/>
                          </a:solidFill>
                          <a:latin typeface="Calibri"/>
                        </a:rPr>
                        <a:t>Exam</a:t>
                      </a:r>
                    </a:p>
                  </a:txBody>
                  <a:tcPr marL="109728" marR="109728" marT="54864" marB="54864" anchor="ctr">
                    <a:solidFill>
                      <a:srgbClr val="1E2761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1" sz="1300">
                          <a:solidFill>
                            <a:srgbClr val="FFFFFF"/>
                          </a:solidFill>
                          <a:latin typeface="Calibri"/>
                        </a:rPr>
                        <a:t>Prelims</a:t>
                      </a:r>
                    </a:p>
                  </a:txBody>
                  <a:tcPr marL="109728" marR="109728" marT="54864" marB="54864" anchor="ctr">
                    <a:solidFill>
                      <a:srgbClr val="1E2761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1" sz="1300">
                          <a:solidFill>
                            <a:srgbClr val="FFFFFF"/>
                          </a:solidFill>
                          <a:latin typeface="Calibri"/>
                        </a:rPr>
                        <a:t>Mains</a:t>
                      </a:r>
                    </a:p>
                  </a:txBody>
                  <a:tcPr marL="109728" marR="109728" marT="54864" marB="54864" anchor="ctr">
                    <a:solidFill>
                      <a:srgbClr val="1E2761"/>
                    </a:solidFill>
                  </a:tcPr>
                </a:tc>
              </a:tr>
              <a:tr h="475488">
                <a:tc>
                  <a:txBody>
                    <a:bodyPr wrap="square"/>
                    <a:p>
                      <a:pPr algn="l"/>
                      <a:r>
                        <a:rPr b="0" sz="1300">
                          <a:solidFill>
                            <a:srgbClr val="3D496E"/>
                          </a:solidFill>
                          <a:latin typeface="Calibri"/>
                        </a:rPr>
                        <a:t>IBPS PO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300">
                          <a:solidFill>
                            <a:srgbClr val="3D496E"/>
                          </a:solidFill>
                          <a:latin typeface="Calibri"/>
                        </a:rPr>
                        <a:t>22–23 August 2026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300">
                          <a:solidFill>
                            <a:srgbClr val="3D496E"/>
                          </a:solidFill>
                          <a:latin typeface="Calibri"/>
                        </a:rPr>
                        <a:t>4 October 2026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p>
                      <a:pPr algn="l"/>
                      <a:r>
                        <a:rPr b="0" sz="1300">
                          <a:solidFill>
                            <a:srgbClr val="3D496E"/>
                          </a:solidFill>
                          <a:latin typeface="Calibri"/>
                        </a:rPr>
                        <a:t>IBPS Clerk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300">
                          <a:solidFill>
                            <a:srgbClr val="3D496E"/>
                          </a:solidFill>
                          <a:latin typeface="Calibri"/>
                        </a:rPr>
                        <a:t>10–11 October 2026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300">
                          <a:solidFill>
                            <a:srgbClr val="3D496E"/>
                          </a:solidFill>
                          <a:latin typeface="Calibri"/>
                        </a:rPr>
                        <a:t>27 December 2026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</a:tr>
              <a:tr h="475488">
                <a:tc>
                  <a:txBody>
                    <a:bodyPr wrap="square"/>
                    <a:p>
                      <a:pPr algn="l"/>
                      <a:r>
                        <a:rPr b="0" sz="1300">
                          <a:solidFill>
                            <a:srgbClr val="3D496E"/>
                          </a:solidFill>
                          <a:latin typeface="Calibri"/>
                        </a:rPr>
                        <a:t>IBPS RRB — Officer Scale I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300">
                          <a:solidFill>
                            <a:srgbClr val="3D496E"/>
                          </a:solidFill>
                          <a:latin typeface="Calibri"/>
                        </a:rPr>
                        <a:t>21–22 November 2026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300">
                          <a:solidFill>
                            <a:srgbClr val="3D496E"/>
                          </a:solidFill>
                          <a:latin typeface="Calibri"/>
                        </a:rPr>
                        <a:t>—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p>
                      <a:pPr algn="l"/>
                      <a:r>
                        <a:rPr b="0" sz="1300">
                          <a:solidFill>
                            <a:srgbClr val="3D496E"/>
                          </a:solidFill>
                          <a:latin typeface="Calibri"/>
                        </a:rPr>
                        <a:t>IBPS RRB — Clerk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300">
                          <a:solidFill>
                            <a:srgbClr val="3D496E"/>
                          </a:solidFill>
                          <a:latin typeface="Calibri"/>
                        </a:rPr>
                        <a:t>6, 12 &amp; 13 December 2026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300">
                          <a:solidFill>
                            <a:srgbClr val="3D496E"/>
                          </a:solidFill>
                          <a:latin typeface="Calibri"/>
                        </a:rPr>
                        <a:t>—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</a:tr>
            </a:tbl>
          </a:graphicData>
        </a:graphic>
      </p:graphicFrame>
      <p:sp>
        <p:nvSpPr>
          <p:cNvPr id="1048791" name="Rounded Rectangle 6"/>
          <p:cNvSpPr/>
          <p:nvPr/>
        </p:nvSpPr>
        <p:spPr>
          <a:xfrm>
            <a:off x="640080" y="4480560"/>
            <a:ext cx="10881360" cy="1371600"/>
          </a:xfrm>
          <a:prstGeom prst="roundRect">
            <a:avLst>
              <a:gd name="adj" fmla="val 8000"/>
            </a:avLst>
          </a:prstGeom>
          <a:solidFill>
            <a:srgbClr val="FBEBD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792" name="TextBox 7"/>
          <p:cNvSpPr txBox="1"/>
          <p:nvPr/>
        </p:nvSpPr>
        <p:spPr>
          <a:xfrm>
            <a:off x="914400" y="4663440"/>
            <a:ext cx="10241280" cy="36576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1400" i="0">
                <a:solidFill>
                  <a:srgbClr val="1E2761"/>
                </a:solidFill>
                <a:latin typeface="Calibri"/>
              </a:rPr>
              <a:t>Registration Window Open Now</a:t>
            </a:r>
          </a:p>
        </p:txBody>
      </p:sp>
      <p:sp>
        <p:nvSpPr>
          <p:cNvPr id="1048793" name="TextBox 8"/>
          <p:cNvSpPr txBox="1"/>
          <p:nvPr/>
        </p:nvSpPr>
        <p:spPr>
          <a:xfrm>
            <a:off x="914400" y="5029200"/>
            <a:ext cx="10241280" cy="64008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>
              <a:lnSpc>
                <a:spcPct val="120000"/>
              </a:lnSpc>
            </a:pPr>
            <a:r>
              <a:rPr b="0" sz="1250" i="0">
                <a:solidFill>
                  <a:srgbClr val="3D496E"/>
                </a:solidFill>
                <a:latin typeface="Calibri"/>
              </a:rPr>
              <a:t>IBPS PO &amp; SO 2026 online registration runs 1 – 21 July 2026. All dates are tentative per the IBPS Calendar 2026–27 — confirm on ibps.in.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51" name=""/>
        <p:cNvGrpSpPr/>
        <p:nvPr/>
      </p:nvGrpSpPr>
      <p:grpSpPr>
        <a:xfrm/>
      </p:grpSpPr>
      <p:sp>
        <p:nvSpPr>
          <p:cNvPr id="1048794" name="TextBox 1"/>
          <p:cNvSpPr txBox="1"/>
          <p:nvPr/>
        </p:nvSpPr>
        <p:spPr>
          <a:xfrm>
            <a:off x="640080" y="457200"/>
            <a:ext cx="9144000" cy="32004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1300" i="0" spc="150">
                <a:solidFill>
                  <a:srgbClr val="D98A1F"/>
                </a:solidFill>
                <a:latin typeface="Calibri"/>
              </a:rPr>
              <a:t>POST-WISE DETAIL — IBPS</a:t>
            </a:r>
          </a:p>
        </p:txBody>
      </p:sp>
      <p:sp>
        <p:nvSpPr>
          <p:cNvPr id="1048795" name="TextBox 2"/>
          <p:cNvSpPr txBox="1"/>
          <p:nvPr/>
        </p:nvSpPr>
        <p:spPr>
          <a:xfrm>
            <a:off x="640080" y="749808"/>
            <a:ext cx="10881360" cy="82296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3200" i="0">
                <a:solidFill>
                  <a:srgbClr val="1E2761"/>
                </a:solidFill>
                <a:latin typeface="Cambria"/>
              </a:rPr>
              <a:t>IBPS Posts &amp; Salary Guide</a:t>
            </a:r>
          </a:p>
        </p:txBody>
      </p:sp>
      <p:sp>
        <p:nvSpPr>
          <p:cNvPr id="1048796" name="TextBox 3"/>
          <p:cNvSpPr txBox="1"/>
          <p:nvPr/>
        </p:nvSpPr>
        <p:spPr>
          <a:xfrm>
            <a:off x="640080" y="1371600"/>
            <a:ext cx="10881360" cy="45720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0" sz="1400" i="0">
                <a:solidFill>
                  <a:srgbClr val="6B7696"/>
                </a:solidFill>
                <a:latin typeface="Calibri"/>
              </a:rPr>
              <a:t>PO, Clerk, Specialist Officer &amp; Regional Rural Bank roles</a:t>
            </a:r>
          </a:p>
        </p:txBody>
      </p:sp>
      <p:sp>
        <p:nvSpPr>
          <p:cNvPr id="1048797" name="TextBox 4"/>
          <p:cNvSpPr txBox="1"/>
          <p:nvPr/>
        </p:nvSpPr>
        <p:spPr>
          <a:xfrm>
            <a:off x="548640" y="6528816"/>
            <a:ext cx="7315200" cy="27432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0" sz="900" i="0">
                <a:solidFill>
                  <a:srgbClr val="6B7696"/>
                </a:solidFill>
                <a:latin typeface="Calibri"/>
              </a:rPr>
              <a:t>NORTH EAST INFOSYS — CBT EXAM AWARENESS PROGRAMME</a:t>
            </a:r>
          </a:p>
        </p:txBody>
      </p:sp>
      <p:sp>
        <p:nvSpPr>
          <p:cNvPr id="1048798" name="TextBox 5"/>
          <p:cNvSpPr txBox="1"/>
          <p:nvPr/>
        </p:nvSpPr>
        <p:spPr>
          <a:xfrm>
            <a:off x="11704320" y="6528816"/>
            <a:ext cx="365760" cy="27432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r"/>
            <a:r>
              <a:rPr b="0" sz="900" i="0">
                <a:solidFill>
                  <a:srgbClr val="6B7696"/>
                </a:solidFill>
                <a:latin typeface="Calibri"/>
              </a:rPr>
              <a:t>15</a:t>
            </a:r>
          </a:p>
        </p:txBody>
      </p:sp>
      <p:graphicFrame>
        <p:nvGraphicFramePr>
          <p:cNvPr id="4194311" name="Table 6"/>
          <p:cNvGraphicFramePr>
            <a:graphicFrameLocks noGrp="1"/>
          </p:cNvGraphicFramePr>
          <p:nvPr/>
        </p:nvGraphicFramePr>
        <p:xfrm>
          <a:off x="640080" y="1965960"/>
          <a:ext cx="1088136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43600"/>
                <a:gridCol w="2468880"/>
                <a:gridCol w="2468880"/>
              </a:tblGrid>
              <a:tr h="457200">
                <a:tc>
                  <a:txBody>
                    <a:bodyPr wrap="square"/>
                    <a:p>
                      <a:pPr algn="l"/>
                      <a:r>
                        <a:rPr b="1" sz="1200">
                          <a:solidFill>
                            <a:srgbClr val="FFFFFF"/>
                          </a:solidFill>
                          <a:latin typeface="Calibri"/>
                        </a:rPr>
                        <a:t>Post</a:t>
                      </a:r>
                    </a:p>
                  </a:txBody>
                  <a:tcPr marL="109728" marR="109728" marT="54864" marB="54864" anchor="ctr">
                    <a:solidFill>
                      <a:srgbClr val="6B3FA0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1" sz="1200">
                          <a:solidFill>
                            <a:srgbClr val="FFFFFF"/>
                          </a:solidFill>
                          <a:latin typeface="Calibri"/>
                        </a:rPr>
                        <a:t>Starting Basic Pay</a:t>
                      </a:r>
                    </a:p>
                  </a:txBody>
                  <a:tcPr marL="109728" marR="109728" marT="54864" marB="54864" anchor="ctr">
                    <a:solidFill>
                      <a:srgbClr val="6B3FA0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1" sz="1200">
                          <a:solidFill>
                            <a:srgbClr val="FFFFFF"/>
                          </a:solidFill>
                          <a:latin typeface="Calibri"/>
                        </a:rPr>
                        <a:t>Approx. In-Hand</a:t>
                      </a:r>
                    </a:p>
                  </a:txBody>
                  <a:tcPr marL="109728" marR="109728" marT="54864" marB="54864" anchor="ctr">
                    <a:solidFill>
                      <a:srgbClr val="6B3FA0"/>
                    </a:solidFill>
                  </a:tcPr>
                </a:tc>
              </a:tr>
              <a:tr h="457200">
                <a:tc>
                  <a:txBody>
                    <a:bodyPr wrap="square"/>
                    <a:p>
                      <a:pPr algn="l"/>
                      <a:r>
                        <a:rPr b="1" sz="1150">
                          <a:solidFill>
                            <a:srgbClr val="3D496E"/>
                          </a:solidFill>
                          <a:latin typeface="Calibri"/>
                        </a:rPr>
                        <a:t>IBPS PO (Officer Scale I / JMGS-I)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150">
                          <a:solidFill>
                            <a:srgbClr val="3D496E"/>
                          </a:solidFill>
                          <a:latin typeface="Calibri"/>
                        </a:rPr>
                        <a:t>₹48,480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150">
                          <a:solidFill>
                            <a:srgbClr val="3D496E"/>
                          </a:solidFill>
                          <a:latin typeface="Calibri"/>
                        </a:rPr>
                        <a:t>₹65,000 – ₹72,000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 wrap="square"/>
                    <a:p>
                      <a:pPr algn="l"/>
                      <a:r>
                        <a:rPr b="1" sz="1150">
                          <a:solidFill>
                            <a:srgbClr val="3D496E"/>
                          </a:solidFill>
                          <a:latin typeface="Calibri"/>
                        </a:rPr>
                        <a:t>IBPS Clerk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150">
                          <a:solidFill>
                            <a:srgbClr val="3D496E"/>
                          </a:solidFill>
                          <a:latin typeface="Calibri"/>
                        </a:rPr>
                        <a:t>₹26,730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150">
                          <a:solidFill>
                            <a:srgbClr val="3D496E"/>
                          </a:solidFill>
                          <a:latin typeface="Calibri"/>
                        </a:rPr>
                        <a:t>₹39,000 – ₹43,000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</a:tr>
              <a:tr h="457200">
                <a:tc>
                  <a:txBody>
                    <a:bodyPr wrap="square"/>
                    <a:p>
                      <a:pPr algn="l"/>
                      <a:r>
                        <a:rPr b="1" sz="1150">
                          <a:solidFill>
                            <a:srgbClr val="3D496E"/>
                          </a:solidFill>
                          <a:latin typeface="Calibri"/>
                        </a:rPr>
                        <a:t>IBPS SO — IT / Law / HR / Marketing / Agriculture / Rajbhasha (all Scale I)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150">
                          <a:solidFill>
                            <a:srgbClr val="3D496E"/>
                          </a:solidFill>
                          <a:latin typeface="Calibri"/>
                        </a:rPr>
                        <a:t>₹48,480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150">
                          <a:solidFill>
                            <a:srgbClr val="3D496E"/>
                          </a:solidFill>
                          <a:latin typeface="Calibri"/>
                        </a:rPr>
                        <a:t>₹60,000 – ₹75,000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 wrap="square"/>
                    <a:p>
                      <a:pPr algn="l"/>
                      <a:r>
                        <a:rPr b="1" sz="1150">
                          <a:solidFill>
                            <a:srgbClr val="3D496E"/>
                          </a:solidFill>
                          <a:latin typeface="Calibri"/>
                        </a:rPr>
                        <a:t>IBPS RRB — Officer Scale I (PO)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150">
                          <a:solidFill>
                            <a:srgbClr val="3D496E"/>
                          </a:solidFill>
                          <a:latin typeface="Calibri"/>
                        </a:rPr>
                        <a:t>₹48,480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150">
                          <a:solidFill>
                            <a:srgbClr val="3D496E"/>
                          </a:solidFill>
                          <a:latin typeface="Calibri"/>
                        </a:rPr>
                        <a:t>≈ ₹74,561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</a:tr>
              <a:tr h="457200">
                <a:tc>
                  <a:txBody>
                    <a:bodyPr wrap="square"/>
                    <a:p>
                      <a:pPr algn="l"/>
                      <a:r>
                        <a:rPr b="1" sz="1150">
                          <a:solidFill>
                            <a:srgbClr val="3D496E"/>
                          </a:solidFill>
                          <a:latin typeface="Calibri"/>
                        </a:rPr>
                        <a:t>IBPS RRB — Officer Scale II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150">
                          <a:solidFill>
                            <a:srgbClr val="3D496E"/>
                          </a:solidFill>
                          <a:latin typeface="Calibri"/>
                        </a:rPr>
                        <a:t>₹48,170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150">
                          <a:solidFill>
                            <a:srgbClr val="3D496E"/>
                          </a:solidFill>
                          <a:latin typeface="Calibri"/>
                        </a:rPr>
                        <a:t>₹65,000 – ₹67,000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 wrap="square"/>
                    <a:p>
                      <a:pPr algn="l"/>
                      <a:r>
                        <a:rPr b="1" sz="1150">
                          <a:solidFill>
                            <a:srgbClr val="3D496E"/>
                          </a:solidFill>
                          <a:latin typeface="Calibri"/>
                        </a:rPr>
                        <a:t>IBPS RRB — Officer Scale III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150">
                          <a:solidFill>
                            <a:srgbClr val="3D496E"/>
                          </a:solidFill>
                          <a:latin typeface="Calibri"/>
                        </a:rPr>
                        <a:t>≈ ₹63,000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150">
                          <a:solidFill>
                            <a:srgbClr val="3D496E"/>
                          </a:solidFill>
                          <a:latin typeface="Calibri"/>
                        </a:rPr>
                        <a:t>₹80,000 – ₹90,000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</a:tr>
              <a:tr h="457200">
                <a:tc>
                  <a:txBody>
                    <a:bodyPr wrap="square"/>
                    <a:p>
                      <a:pPr algn="l"/>
                      <a:r>
                        <a:rPr b="1" sz="1150">
                          <a:solidFill>
                            <a:srgbClr val="3D496E"/>
                          </a:solidFill>
                          <a:latin typeface="Calibri"/>
                        </a:rPr>
                        <a:t>IBPS RRB — Office Assistant (Clerk)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150">
                          <a:solidFill>
                            <a:srgbClr val="3D496E"/>
                          </a:solidFill>
                          <a:latin typeface="Calibri"/>
                        </a:rPr>
                        <a:t>₹24,050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150">
                          <a:solidFill>
                            <a:srgbClr val="3D496E"/>
                          </a:solidFill>
                          <a:latin typeface="Calibri"/>
                        </a:rPr>
                        <a:t>₹30,000 – ₹40,000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048799" name="TextBox 7"/>
          <p:cNvSpPr txBox="1"/>
          <p:nvPr/>
        </p:nvSpPr>
        <p:spPr>
          <a:xfrm>
            <a:off x="640080" y="5852160"/>
            <a:ext cx="10881360" cy="54864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>
              <a:lnSpc>
                <a:spcPct val="120000"/>
              </a:lnSpc>
            </a:pPr>
            <a:r>
              <a:rPr b="0" sz="1200" i="1">
                <a:solidFill>
                  <a:srgbClr val="6B7696"/>
                </a:solidFill>
                <a:latin typeface="Calibri"/>
              </a:rPr>
              <a:t>All IBPS SO specialisations (IT, Law, HR, Marketing, Agriculture, Rajbhasha) carry the same Scale I pay — only the job role differs. In-hand pay varies with posting city.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52" name=""/>
        <p:cNvGrpSpPr/>
        <p:nvPr/>
      </p:nvGrpSpPr>
      <p:grpSpPr>
        <a:xfrm/>
      </p:grpSpPr>
      <p:sp>
        <p:nvSpPr>
          <p:cNvPr id="1048800" name="TextBox 1"/>
          <p:cNvSpPr txBox="1"/>
          <p:nvPr/>
        </p:nvSpPr>
        <p:spPr>
          <a:xfrm>
            <a:off x="640080" y="457200"/>
            <a:ext cx="9144000" cy="32004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1300" i="0" spc="150">
                <a:solidFill>
                  <a:srgbClr val="D98A1F"/>
                </a:solidFill>
                <a:latin typeface="Calibri"/>
              </a:rPr>
              <a:t>EXAM PROFILE — UGC NET</a:t>
            </a:r>
          </a:p>
        </p:txBody>
      </p:sp>
      <p:sp>
        <p:nvSpPr>
          <p:cNvPr id="1048801" name="TextBox 2"/>
          <p:cNvSpPr txBox="1"/>
          <p:nvPr/>
        </p:nvSpPr>
        <p:spPr>
          <a:xfrm>
            <a:off x="640080" y="749808"/>
            <a:ext cx="10881360" cy="82296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3200" i="0">
                <a:solidFill>
                  <a:srgbClr val="1E2761"/>
                </a:solidFill>
                <a:latin typeface="Cambria"/>
              </a:rPr>
              <a:t>UGC NET &amp; Other NTA Exams</a:t>
            </a:r>
          </a:p>
        </p:txBody>
      </p:sp>
      <p:sp>
        <p:nvSpPr>
          <p:cNvPr id="1048802" name="TextBox 3"/>
          <p:cNvSpPr txBox="1"/>
          <p:nvPr/>
        </p:nvSpPr>
        <p:spPr>
          <a:xfrm>
            <a:off x="640080" y="1371600"/>
            <a:ext cx="10881360" cy="45720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0" sz="1400" i="0">
                <a:solidFill>
                  <a:srgbClr val="6B7696"/>
                </a:solidFill>
                <a:latin typeface="Calibri"/>
              </a:rPr>
              <a:t>Conducted by the National Testing Agency — open to graduates of every stream</a:t>
            </a:r>
          </a:p>
        </p:txBody>
      </p:sp>
      <p:sp>
        <p:nvSpPr>
          <p:cNvPr id="1048803" name="TextBox 4"/>
          <p:cNvSpPr txBox="1"/>
          <p:nvPr/>
        </p:nvSpPr>
        <p:spPr>
          <a:xfrm>
            <a:off x="548640" y="6528816"/>
            <a:ext cx="7315200" cy="27432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0" sz="900" i="0">
                <a:solidFill>
                  <a:srgbClr val="6B7696"/>
                </a:solidFill>
                <a:latin typeface="Calibri"/>
              </a:rPr>
              <a:t>NORTH EAST INFOSYS — CBT EXAM AWARENESS PROGRAMME</a:t>
            </a:r>
          </a:p>
        </p:txBody>
      </p:sp>
      <p:sp>
        <p:nvSpPr>
          <p:cNvPr id="1048804" name="TextBox 5"/>
          <p:cNvSpPr txBox="1"/>
          <p:nvPr/>
        </p:nvSpPr>
        <p:spPr>
          <a:xfrm>
            <a:off x="11704320" y="6528816"/>
            <a:ext cx="365760" cy="27432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r"/>
            <a:r>
              <a:rPr b="0" sz="900" i="0">
                <a:solidFill>
                  <a:srgbClr val="6B7696"/>
                </a:solidFill>
                <a:latin typeface="Calibri"/>
              </a:rPr>
              <a:t>16</a:t>
            </a:r>
          </a:p>
        </p:txBody>
      </p:sp>
      <p:sp>
        <p:nvSpPr>
          <p:cNvPr id="1048805" name="Oval 6"/>
          <p:cNvSpPr/>
          <p:nvPr/>
        </p:nvSpPr>
        <p:spPr>
          <a:xfrm>
            <a:off x="10447020" y="434340"/>
            <a:ext cx="777240" cy="777240"/>
          </a:xfrm>
          <a:prstGeom prst="ellipse"/>
          <a:solidFill>
            <a:srgbClr val="B54A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806" name="TextBox 7"/>
          <p:cNvSpPr txBox="1"/>
          <p:nvPr/>
        </p:nvSpPr>
        <p:spPr>
          <a:xfrm>
            <a:off x="10447020" y="434340"/>
            <a:ext cx="777240" cy="777240"/>
          </a:xfrm>
          <a:prstGeom prst="rect"/>
          <a:noFill/>
        </p:spPr>
        <p:txBody>
          <a:bodyPr anchor="ctr" bIns="0" lIns="0" rIns="0" tIns="0" wrap="square">
            <a:spAutoFit/>
          </a:bodyPr>
          <a:p>
            <a:pPr algn="ctr"/>
            <a:r>
              <a:rPr b="1" sz="1200" i="0">
                <a:solidFill>
                  <a:srgbClr val="FFFFFF"/>
                </a:solidFill>
                <a:latin typeface="Calibri"/>
              </a:rPr>
              <a:t>NET</a:t>
            </a:r>
          </a:p>
        </p:txBody>
      </p:sp>
      <p:sp>
        <p:nvSpPr>
          <p:cNvPr id="1048807" name="TextBox 8"/>
          <p:cNvSpPr txBox="1"/>
          <p:nvPr/>
        </p:nvSpPr>
        <p:spPr>
          <a:xfrm>
            <a:off x="640080" y="1874519"/>
            <a:ext cx="5120640" cy="32004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1300" i="0" spc="120">
                <a:solidFill>
                  <a:srgbClr val="D98A1F"/>
                </a:solidFill>
                <a:latin typeface="Calibri"/>
              </a:rPr>
              <a:t>ELIGIBILITY &amp; PATTERN</a:t>
            </a:r>
          </a:p>
        </p:txBody>
      </p:sp>
      <p:sp>
        <p:nvSpPr>
          <p:cNvPr id="1048808" name="TextBox 9"/>
          <p:cNvSpPr txBox="1"/>
          <p:nvPr/>
        </p:nvSpPr>
        <p:spPr>
          <a:xfrm>
            <a:off x="640080" y="2240280"/>
            <a:ext cx="5120640" cy="210312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indent="-177800" marL="177800">
              <a:lnSpc>
                <a:spcPct val="105000"/>
              </a:lnSpc>
              <a:spcAft>
                <a:spcPts val="900"/>
              </a:spcAft>
              <a:buClr>
                <a:srgbClr val="D98A1F"/>
              </a:buClr>
              <a:buFont typeface="Arial"/>
              <a:buChar char="•"/>
            </a:pPr>
            <a:r>
              <a:rPr b="0" sz="1300">
                <a:solidFill>
                  <a:srgbClr val="3D496E"/>
                </a:solidFill>
                <a:latin typeface="Calibri"/>
              </a:rPr>
              <a:t>Qualification: Master's degree (any discipline) — final-year PG students can apply too</a:t>
            </a:r>
          </a:p>
          <a:p>
            <a:pPr indent="-177800" marL="177800">
              <a:lnSpc>
                <a:spcPct val="105000"/>
              </a:lnSpc>
              <a:spcAft>
                <a:spcPts val="900"/>
              </a:spcAft>
              <a:buClr>
                <a:srgbClr val="D98A1F"/>
              </a:buClr>
              <a:buFont typeface="Arial"/>
              <a:buChar char="•"/>
            </a:pPr>
            <a:r>
              <a:rPr b="0" sz="1300">
                <a:solidFill>
                  <a:srgbClr val="3D496E"/>
                </a:solidFill>
                <a:latin typeface="Calibri"/>
              </a:rPr>
              <a:t>Upper age limit: 30 years for JRF (with standard relaxations); no age cap for the Assistant Professor route</a:t>
            </a:r>
          </a:p>
          <a:p>
            <a:pPr indent="-177800" marL="177800">
              <a:lnSpc>
                <a:spcPct val="105000"/>
              </a:lnSpc>
              <a:spcAft>
                <a:spcPts val="900"/>
              </a:spcAft>
              <a:buClr>
                <a:srgbClr val="D98A1F"/>
              </a:buClr>
              <a:buFont typeface="Arial"/>
              <a:buChar char="•"/>
            </a:pPr>
            <a:r>
              <a:rPr b="0" sz="1300">
                <a:solidFill>
                  <a:srgbClr val="3D496E"/>
                </a:solidFill>
                <a:latin typeface="Calibri"/>
              </a:rPr>
              <a:t>Fully CBT — Paper I (100 marks) + Paper II (200 marks), no negative marking</a:t>
            </a:r>
          </a:p>
          <a:p>
            <a:pPr indent="-177800" marL="177800">
              <a:lnSpc>
                <a:spcPct val="105000"/>
              </a:lnSpc>
              <a:spcAft>
                <a:spcPts val="900"/>
              </a:spcAft>
              <a:buClr>
                <a:srgbClr val="D98A1F"/>
              </a:buClr>
              <a:buFont typeface="Arial"/>
              <a:buChar char="•"/>
            </a:pPr>
            <a:r>
              <a:rPr b="0" sz="1300">
                <a:solidFill>
                  <a:srgbClr val="3D496E"/>
                </a:solidFill>
                <a:latin typeface="Calibri"/>
              </a:rPr>
              <a:t>Qualifying gives eligibility for Assistant Professor, JRF and Ph.D admission</a:t>
            </a:r>
          </a:p>
        </p:txBody>
      </p:sp>
      <p:sp>
        <p:nvSpPr>
          <p:cNvPr id="1048809" name="Rounded Rectangle 10"/>
          <p:cNvSpPr/>
          <p:nvPr/>
        </p:nvSpPr>
        <p:spPr>
          <a:xfrm>
            <a:off x="640080" y="4480560"/>
            <a:ext cx="5120640" cy="1737360"/>
          </a:xfrm>
          <a:prstGeom prst="roundRect">
            <a:avLst>
              <a:gd name="adj" fmla="val 8000"/>
            </a:avLst>
          </a:prstGeom>
          <a:solidFill>
            <a:srgbClr val="F4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810" name="TextBox 11"/>
          <p:cNvSpPr txBox="1"/>
          <p:nvPr/>
        </p:nvSpPr>
        <p:spPr>
          <a:xfrm>
            <a:off x="914400" y="4645152"/>
            <a:ext cx="4572000" cy="27432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1100" i="0" spc="100">
                <a:solidFill>
                  <a:srgbClr val="D98A1F"/>
                </a:solidFill>
                <a:latin typeface="Calibri"/>
              </a:rPr>
              <a:t>OTHER NTA EXAMS WORTH KNOWING</a:t>
            </a:r>
          </a:p>
        </p:txBody>
      </p:sp>
      <p:sp>
        <p:nvSpPr>
          <p:cNvPr id="1048811" name="TextBox 12"/>
          <p:cNvSpPr txBox="1"/>
          <p:nvPr/>
        </p:nvSpPr>
        <p:spPr>
          <a:xfrm>
            <a:off x="914400" y="4937760"/>
            <a:ext cx="4572000" cy="118872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indent="-177800" marL="177800">
              <a:lnSpc>
                <a:spcPct val="105000"/>
              </a:lnSpc>
              <a:spcAft>
                <a:spcPts val="600"/>
              </a:spcAft>
              <a:buClr>
                <a:srgbClr val="D98A1F"/>
              </a:buClr>
              <a:buFont typeface="Arial"/>
              <a:buChar char="•"/>
            </a:pPr>
            <a:r>
              <a:rPr b="0" sz="1150">
                <a:solidFill>
                  <a:srgbClr val="3D496E"/>
                </a:solidFill>
                <a:latin typeface="Calibri"/>
              </a:rPr>
              <a:t>CSIR-UGC NET — JRF/lectureship eligibility for Science graduates</a:t>
            </a:r>
          </a:p>
          <a:p>
            <a:pPr indent="-177800" marL="177800">
              <a:lnSpc>
                <a:spcPct val="105000"/>
              </a:lnSpc>
              <a:spcAft>
                <a:spcPts val="600"/>
              </a:spcAft>
              <a:buClr>
                <a:srgbClr val="D98A1F"/>
              </a:buClr>
              <a:buFont typeface="Arial"/>
              <a:buChar char="•"/>
            </a:pPr>
            <a:r>
              <a:rPr b="0" sz="1150">
                <a:solidFill>
                  <a:srgbClr val="3D496E"/>
                </a:solidFill>
                <a:latin typeface="Calibri"/>
              </a:rPr>
              <a:t>CUET-PG — entrance for Master's admission in central universities</a:t>
            </a:r>
          </a:p>
          <a:p>
            <a:pPr indent="-177800" marL="177800">
              <a:lnSpc>
                <a:spcPct val="105000"/>
              </a:lnSpc>
              <a:spcAft>
                <a:spcPts val="600"/>
              </a:spcAft>
              <a:buClr>
                <a:srgbClr val="D98A1F"/>
              </a:buClr>
              <a:buFont typeface="Arial"/>
              <a:buChar char="•"/>
            </a:pPr>
            <a:r>
              <a:rPr b="0" sz="1150">
                <a:solidFill>
                  <a:srgbClr val="3D496E"/>
                </a:solidFill>
                <a:latin typeface="Calibri"/>
              </a:rPr>
              <a:t>CMAT — entrance for MBA/management programmes</a:t>
            </a:r>
          </a:p>
        </p:txBody>
      </p:sp>
      <p:sp>
        <p:nvSpPr>
          <p:cNvPr id="1048812" name="TextBox 13"/>
          <p:cNvSpPr txBox="1"/>
          <p:nvPr/>
        </p:nvSpPr>
        <p:spPr>
          <a:xfrm>
            <a:off x="6126480" y="1874519"/>
            <a:ext cx="5486400" cy="32004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1300" i="0" spc="120">
                <a:solidFill>
                  <a:srgbClr val="D98A1F"/>
                </a:solidFill>
                <a:latin typeface="Calibri"/>
              </a:rPr>
              <a:t>UGC NET 2026 KEY DATES</a:t>
            </a:r>
          </a:p>
        </p:txBody>
      </p:sp>
      <p:graphicFrame>
        <p:nvGraphicFramePr>
          <p:cNvPr id="4194312" name="Table 14"/>
          <p:cNvGraphicFramePr>
            <a:graphicFrameLocks noGrp="1"/>
          </p:cNvGraphicFramePr>
          <p:nvPr/>
        </p:nvGraphicFramePr>
        <p:xfrm>
          <a:off x="6126480" y="2240280"/>
          <a:ext cx="5486400" cy="2148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8960"/>
                <a:gridCol w="2377440"/>
              </a:tblGrid>
              <a:tr h="429768">
                <a:tc>
                  <a:txBody>
                    <a:bodyPr wrap="square"/>
                    <a:p>
                      <a:pPr algn="l"/>
                      <a:r>
                        <a:rPr b="1" sz="1200">
                          <a:solidFill>
                            <a:srgbClr val="3D496E"/>
                          </a:solidFill>
                          <a:latin typeface="Calibri"/>
                        </a:rPr>
                        <a:t>June 2026 cycle — exam window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200">
                          <a:solidFill>
                            <a:srgbClr val="3D496E"/>
                          </a:solidFill>
                          <a:latin typeface="Calibri"/>
                        </a:rPr>
                        <a:t>22 – 30 June 2026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</a:tr>
              <a:tr h="429768">
                <a:tc>
                  <a:txBody>
                    <a:bodyPr wrap="square"/>
                    <a:p>
                      <a:pPr algn="l"/>
                      <a:r>
                        <a:rPr b="1" sz="1200">
                          <a:solidFill>
                            <a:srgbClr val="3D496E"/>
                          </a:solidFill>
                          <a:latin typeface="Calibri"/>
                        </a:rPr>
                        <a:t>December 2026 cycle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200">
                          <a:solidFill>
                            <a:srgbClr val="3D496E"/>
                          </a:solidFill>
                          <a:latin typeface="Calibri"/>
                        </a:rPr>
                        <a:t>Late December 2026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</a:tr>
              <a:tr h="429768">
                <a:tc>
                  <a:txBody>
                    <a:bodyPr wrap="square"/>
                    <a:p>
                      <a:pPr algn="l"/>
                      <a:r>
                        <a:rPr b="1" sz="1200">
                          <a:solidFill>
                            <a:srgbClr val="3D496E"/>
                          </a:solidFill>
                          <a:latin typeface="Calibri"/>
                        </a:rPr>
                        <a:t>CSIR-UGC NET — June cycle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200">
                          <a:solidFill>
                            <a:srgbClr val="3D496E"/>
                          </a:solidFill>
                          <a:latin typeface="Calibri"/>
                        </a:rPr>
                        <a:t>Late June 2026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</a:tr>
              <a:tr h="429768">
                <a:tc>
                  <a:txBody>
                    <a:bodyPr wrap="square"/>
                    <a:p>
                      <a:pPr algn="l"/>
                      <a:r>
                        <a:rPr b="1" sz="1200">
                          <a:solidFill>
                            <a:srgbClr val="3D496E"/>
                          </a:solidFill>
                          <a:latin typeface="Calibri"/>
                        </a:rPr>
                        <a:t>CSIR-UGC NET — December cycle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200">
                          <a:solidFill>
                            <a:srgbClr val="3D496E"/>
                          </a:solidFill>
                          <a:latin typeface="Calibri"/>
                        </a:rPr>
                        <a:t>Late December 2026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</a:tr>
              <a:tr h="429768">
                <a:tc>
                  <a:txBody>
                    <a:bodyPr wrap="square"/>
                    <a:p>
                      <a:pPr algn="l"/>
                      <a:r>
                        <a:rPr b="1" sz="1200">
                          <a:solidFill>
                            <a:srgbClr val="3D496E"/>
                          </a:solidFill>
                          <a:latin typeface="Calibri"/>
                        </a:rPr>
                        <a:t>Frequency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200">
                          <a:solidFill>
                            <a:srgbClr val="3D496E"/>
                          </a:solidFill>
                          <a:latin typeface="Calibri"/>
                        </a:rPr>
                        <a:t>Held twice a year, every year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</a:tr>
            </a:tbl>
          </a:graphicData>
        </a:graphic>
      </p:graphicFrame>
      <p:sp>
        <p:nvSpPr>
          <p:cNvPr id="1048813" name="TextBox 15"/>
          <p:cNvSpPr txBox="1"/>
          <p:nvPr/>
        </p:nvSpPr>
        <p:spPr>
          <a:xfrm>
            <a:off x="6126480" y="4572000"/>
            <a:ext cx="5486400" cy="54864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>
              <a:lnSpc>
                <a:spcPct val="120000"/>
              </a:lnSpc>
            </a:pPr>
            <a:r>
              <a:rPr b="0" sz="1200" i="1">
                <a:solidFill>
                  <a:srgbClr val="6B7696"/>
                </a:solidFill>
                <a:latin typeface="Calibri"/>
              </a:rPr>
              <a:t>Source: ugcnet.nta.nic.in / nta.ac.in — dates are tentative pending each cycle's official notification.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53" name=""/>
        <p:cNvGrpSpPr/>
        <p:nvPr/>
      </p:nvGrpSpPr>
      <p:grpSpPr>
        <a:xfrm/>
      </p:grpSpPr>
      <p:sp>
        <p:nvSpPr>
          <p:cNvPr id="1048814" name="TextBox 1"/>
          <p:cNvSpPr txBox="1"/>
          <p:nvPr/>
        </p:nvSpPr>
        <p:spPr>
          <a:xfrm>
            <a:off x="640080" y="457200"/>
            <a:ext cx="9144000" cy="32004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1300" i="0" spc="150">
                <a:solidFill>
                  <a:srgbClr val="D98A1F"/>
                </a:solidFill>
                <a:latin typeface="Calibri"/>
              </a:rPr>
              <a:t>POST-WISE DETAIL — UGC NET</a:t>
            </a:r>
          </a:p>
        </p:txBody>
      </p:sp>
      <p:sp>
        <p:nvSpPr>
          <p:cNvPr id="1048815" name="TextBox 2"/>
          <p:cNvSpPr txBox="1"/>
          <p:nvPr/>
        </p:nvSpPr>
        <p:spPr>
          <a:xfrm>
            <a:off x="640080" y="749808"/>
            <a:ext cx="10881360" cy="82296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3200" i="0">
                <a:solidFill>
                  <a:srgbClr val="1E2761"/>
                </a:solidFill>
                <a:latin typeface="Cambria"/>
              </a:rPr>
              <a:t>UGC NET Career Path &amp; Pay</a:t>
            </a:r>
          </a:p>
        </p:txBody>
      </p:sp>
      <p:sp>
        <p:nvSpPr>
          <p:cNvPr id="1048816" name="TextBox 3"/>
          <p:cNvSpPr txBox="1"/>
          <p:nvPr/>
        </p:nvSpPr>
        <p:spPr>
          <a:xfrm>
            <a:off x="640080" y="1371600"/>
            <a:ext cx="10881360" cy="45720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0" sz="1400" i="0">
                <a:solidFill>
                  <a:srgbClr val="6B7696"/>
                </a:solidFill>
                <a:latin typeface="Calibri"/>
              </a:rPr>
              <a:t>From research fellowship to full professorship</a:t>
            </a:r>
          </a:p>
        </p:txBody>
      </p:sp>
      <p:sp>
        <p:nvSpPr>
          <p:cNvPr id="1048817" name="TextBox 4"/>
          <p:cNvSpPr txBox="1"/>
          <p:nvPr/>
        </p:nvSpPr>
        <p:spPr>
          <a:xfrm>
            <a:off x="548640" y="6528816"/>
            <a:ext cx="7315200" cy="27432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0" sz="900" i="0">
                <a:solidFill>
                  <a:srgbClr val="6B7696"/>
                </a:solidFill>
                <a:latin typeface="Calibri"/>
              </a:rPr>
              <a:t>NORTH EAST INFOSYS — CBT EXAM AWARENESS PROGRAMME</a:t>
            </a:r>
          </a:p>
        </p:txBody>
      </p:sp>
      <p:sp>
        <p:nvSpPr>
          <p:cNvPr id="1048818" name="TextBox 5"/>
          <p:cNvSpPr txBox="1"/>
          <p:nvPr/>
        </p:nvSpPr>
        <p:spPr>
          <a:xfrm>
            <a:off x="11704320" y="6528816"/>
            <a:ext cx="365760" cy="27432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r"/>
            <a:r>
              <a:rPr b="0" sz="900" i="0">
                <a:solidFill>
                  <a:srgbClr val="6B7696"/>
                </a:solidFill>
                <a:latin typeface="Calibri"/>
              </a:rPr>
              <a:t>17</a:t>
            </a:r>
          </a:p>
        </p:txBody>
      </p:sp>
      <p:graphicFrame>
        <p:nvGraphicFramePr>
          <p:cNvPr id="4194313" name="Table 6"/>
          <p:cNvGraphicFramePr>
            <a:graphicFrameLocks noGrp="1"/>
          </p:cNvGraphicFramePr>
          <p:nvPr/>
        </p:nvGraphicFramePr>
        <p:xfrm>
          <a:off x="640080" y="1920240"/>
          <a:ext cx="10881360" cy="265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/>
                <a:gridCol w="1554480"/>
                <a:gridCol w="4754880"/>
              </a:tblGrid>
              <a:tr h="441960">
                <a:tc>
                  <a:txBody>
                    <a:bodyPr wrap="square"/>
                    <a:p>
                      <a:pPr algn="l"/>
                      <a:r>
                        <a:rPr b="1" sz="1250">
                          <a:solidFill>
                            <a:srgbClr val="FFFFFF"/>
                          </a:solidFill>
                          <a:latin typeface="Calibri"/>
                        </a:rPr>
                        <a:t>Stage</a:t>
                      </a:r>
                    </a:p>
                  </a:txBody>
                  <a:tcPr marL="109728" marR="109728" marT="54864" marB="54864" anchor="ctr">
                    <a:solidFill>
                      <a:srgbClr val="B54A2E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1" sz="1250">
                          <a:solidFill>
                            <a:srgbClr val="FFFFFF"/>
                          </a:solidFill>
                          <a:latin typeface="Calibri"/>
                        </a:rPr>
                        <a:t>Level</a:t>
                      </a:r>
                    </a:p>
                  </a:txBody>
                  <a:tcPr marL="109728" marR="109728" marT="54864" marB="54864" anchor="ctr">
                    <a:solidFill>
                      <a:srgbClr val="B54A2E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1" sz="1250">
                          <a:solidFill>
                            <a:srgbClr val="FFFFFF"/>
                          </a:solidFill>
                          <a:latin typeface="Calibri"/>
                        </a:rPr>
                        <a:t>Pay</a:t>
                      </a:r>
                    </a:p>
                  </a:txBody>
                  <a:tcPr marL="109728" marR="109728" marT="54864" marB="54864" anchor="ctr">
                    <a:solidFill>
                      <a:srgbClr val="B54A2E"/>
                    </a:solidFill>
                  </a:tcPr>
                </a:tc>
              </a:tr>
              <a:tr h="441960">
                <a:tc>
                  <a:txBody>
                    <a:bodyPr wrap="square"/>
                    <a:p>
                      <a:pPr algn="l"/>
                      <a:r>
                        <a:rPr b="1" sz="1200">
                          <a:solidFill>
                            <a:srgbClr val="3D496E"/>
                          </a:solidFill>
                          <a:latin typeface="Calibri"/>
                        </a:rPr>
                        <a:t>JRF — Junior Research Fellow (Yrs 1–2)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200">
                          <a:solidFill>
                            <a:srgbClr val="3D496E"/>
                          </a:solidFill>
                          <a:latin typeface="Calibri"/>
                        </a:rPr>
                        <a:t>—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200">
                          <a:solidFill>
                            <a:srgbClr val="3D496E"/>
                          </a:solidFill>
                          <a:latin typeface="Calibri"/>
                        </a:rPr>
                        <a:t>₹37,000/month stipend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</a:tr>
              <a:tr h="441960">
                <a:tc>
                  <a:txBody>
                    <a:bodyPr wrap="square"/>
                    <a:p>
                      <a:pPr algn="l"/>
                      <a:r>
                        <a:rPr b="1" sz="1200">
                          <a:solidFill>
                            <a:srgbClr val="3D496E"/>
                          </a:solidFill>
                          <a:latin typeface="Calibri"/>
                        </a:rPr>
                        <a:t>SRF — Senior Research Fellow (Yr 3 onward)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200">
                          <a:solidFill>
                            <a:srgbClr val="3D496E"/>
                          </a:solidFill>
                          <a:latin typeface="Calibri"/>
                        </a:rPr>
                        <a:t>—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200">
                          <a:solidFill>
                            <a:srgbClr val="3D496E"/>
                          </a:solidFill>
                          <a:latin typeface="Calibri"/>
                        </a:rPr>
                        <a:t>₹42,000/month stipend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</a:tr>
              <a:tr h="441960">
                <a:tc>
                  <a:txBody>
                    <a:bodyPr wrap="square"/>
                    <a:p>
                      <a:pPr algn="l"/>
                      <a:r>
                        <a:rPr b="1" sz="1200">
                          <a:solidFill>
                            <a:srgbClr val="3D496E"/>
                          </a:solidFill>
                          <a:latin typeface="Calibri"/>
                        </a:rPr>
                        <a:t>Assistant Professor (entry)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200">
                          <a:solidFill>
                            <a:srgbClr val="3D496E"/>
                          </a:solidFill>
                          <a:latin typeface="Calibri"/>
                        </a:rPr>
                        <a:t>Level 10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200">
                          <a:solidFill>
                            <a:srgbClr val="3D496E"/>
                          </a:solidFill>
                          <a:latin typeface="Calibri"/>
                        </a:rPr>
                        <a:t>₹57,700 basic (≈ ₹90,000–1,14,000 gross)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</a:tr>
              <a:tr h="441960">
                <a:tc>
                  <a:txBody>
                    <a:bodyPr wrap="square"/>
                    <a:p>
                      <a:pPr algn="l"/>
                      <a:r>
                        <a:rPr b="1" sz="1200">
                          <a:solidFill>
                            <a:srgbClr val="3D496E"/>
                          </a:solidFill>
                          <a:latin typeface="Calibri"/>
                        </a:rPr>
                        <a:t>Associate Professor (after ~8–10 yrs, PhD + CAS)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200">
                          <a:solidFill>
                            <a:srgbClr val="3D496E"/>
                          </a:solidFill>
                          <a:latin typeface="Calibri"/>
                        </a:rPr>
                        <a:t>Level 13A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200">
                          <a:solidFill>
                            <a:srgbClr val="3D496E"/>
                          </a:solidFill>
                          <a:latin typeface="Calibri"/>
                        </a:rPr>
                        <a:t>₹1,31,400 basic (≈ ₹2,50,000 gross)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</a:tr>
              <a:tr h="441960">
                <a:tc>
                  <a:txBody>
                    <a:bodyPr wrap="square"/>
                    <a:p>
                      <a:pPr algn="l"/>
                      <a:r>
                        <a:rPr b="1" sz="1200">
                          <a:solidFill>
                            <a:srgbClr val="3D496E"/>
                          </a:solidFill>
                          <a:latin typeface="Calibri"/>
                        </a:rPr>
                        <a:t>Professor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200">
                          <a:solidFill>
                            <a:srgbClr val="3D496E"/>
                          </a:solidFill>
                          <a:latin typeface="Calibri"/>
                        </a:rPr>
                        <a:t>Level 14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200">
                          <a:solidFill>
                            <a:srgbClr val="3D496E"/>
                          </a:solidFill>
                          <a:latin typeface="Calibri"/>
                        </a:rPr>
                        <a:t>₹1,44,200 basic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048819" name="Rounded Rectangle 7"/>
          <p:cNvSpPr/>
          <p:nvPr/>
        </p:nvSpPr>
        <p:spPr>
          <a:xfrm>
            <a:off x="640080" y="4892040"/>
            <a:ext cx="10881360" cy="1234440"/>
          </a:xfrm>
          <a:prstGeom prst="roundRect">
            <a:avLst>
              <a:gd name="adj" fmla="val 8000"/>
            </a:avLst>
          </a:prstGeom>
          <a:solidFill>
            <a:srgbClr val="F4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820" name="TextBox 8"/>
          <p:cNvSpPr txBox="1"/>
          <p:nvPr/>
        </p:nvSpPr>
        <p:spPr>
          <a:xfrm>
            <a:off x="914400" y="5074920"/>
            <a:ext cx="10241280" cy="27432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1200" i="0" spc="100">
                <a:solidFill>
                  <a:srgbClr val="D98A1F"/>
                </a:solidFill>
                <a:latin typeface="Calibri"/>
              </a:rPr>
              <a:t>TWO WAYS TO QUALIFY</a:t>
            </a:r>
          </a:p>
        </p:txBody>
      </p:sp>
      <p:sp>
        <p:nvSpPr>
          <p:cNvPr id="1048821" name="TextBox 9"/>
          <p:cNvSpPr txBox="1"/>
          <p:nvPr/>
        </p:nvSpPr>
        <p:spPr>
          <a:xfrm>
            <a:off x="914400" y="5367528"/>
            <a:ext cx="10241280" cy="68580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>
              <a:lnSpc>
                <a:spcPct val="120000"/>
              </a:lnSpc>
            </a:pPr>
            <a:r>
              <a:rPr b="0" sz="1200" i="0">
                <a:solidFill>
                  <a:srgbClr val="3D496E"/>
                </a:solidFill>
                <a:latin typeface="Calibri"/>
              </a:rPr>
              <a:t>NET-JRF track: clear the exam with a JRF rank to fund your own Ph.D research before moving into teaching. NET (Assistant Professor only) track: clear the exam to become eligible to apply directly for teaching posts in colleges and universities.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54" name=""/>
        <p:cNvGrpSpPr/>
        <p:nvPr/>
      </p:nvGrpSpPr>
      <p:grpSpPr>
        <a:xfrm/>
      </p:grpSpPr>
      <p:sp>
        <p:nvSpPr>
          <p:cNvPr id="1048822" name="TextBox 1"/>
          <p:cNvSpPr txBox="1"/>
          <p:nvPr/>
        </p:nvSpPr>
        <p:spPr>
          <a:xfrm>
            <a:off x="640080" y="457200"/>
            <a:ext cx="9144000" cy="32004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1300" i="0" spc="150">
                <a:solidFill>
                  <a:srgbClr val="D98A1F"/>
                </a:solidFill>
                <a:latin typeface="Calibri"/>
              </a:rPr>
              <a:t>THE PAYOFF</a:t>
            </a:r>
          </a:p>
        </p:txBody>
      </p:sp>
      <p:sp>
        <p:nvSpPr>
          <p:cNvPr id="1048823" name="TextBox 2"/>
          <p:cNvSpPr txBox="1"/>
          <p:nvPr/>
        </p:nvSpPr>
        <p:spPr>
          <a:xfrm>
            <a:off x="640080" y="749808"/>
            <a:ext cx="10881360" cy="82296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3200" i="0">
                <a:solidFill>
                  <a:srgbClr val="1E2761"/>
                </a:solidFill>
                <a:latin typeface="Cambria"/>
              </a:rPr>
              <a:t>Quick Comparison Across All Four</a:t>
            </a:r>
          </a:p>
        </p:txBody>
      </p:sp>
      <p:sp>
        <p:nvSpPr>
          <p:cNvPr id="1048824" name="TextBox 3"/>
          <p:cNvSpPr txBox="1"/>
          <p:nvPr/>
        </p:nvSpPr>
        <p:spPr>
          <a:xfrm>
            <a:off x="640080" y="1371600"/>
            <a:ext cx="10881360" cy="45720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0" sz="1400" i="0">
                <a:solidFill>
                  <a:srgbClr val="6B7696"/>
                </a:solidFill>
                <a:latin typeface="Calibri"/>
              </a:rPr>
              <a:t>A snapshot entry-level figure for each family — see the detailed post-wise slides for specifics</a:t>
            </a:r>
          </a:p>
        </p:txBody>
      </p:sp>
      <p:sp>
        <p:nvSpPr>
          <p:cNvPr id="1048825" name="TextBox 4"/>
          <p:cNvSpPr txBox="1"/>
          <p:nvPr/>
        </p:nvSpPr>
        <p:spPr>
          <a:xfrm>
            <a:off x="548640" y="6528816"/>
            <a:ext cx="7315200" cy="27432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0" sz="900" i="0">
                <a:solidFill>
                  <a:srgbClr val="6B7696"/>
                </a:solidFill>
                <a:latin typeface="Calibri"/>
              </a:rPr>
              <a:t>NORTH EAST INFOSYS — CBT EXAM AWARENESS PROGRAMME</a:t>
            </a:r>
          </a:p>
        </p:txBody>
      </p:sp>
      <p:sp>
        <p:nvSpPr>
          <p:cNvPr id="1048826" name="TextBox 5"/>
          <p:cNvSpPr txBox="1"/>
          <p:nvPr/>
        </p:nvSpPr>
        <p:spPr>
          <a:xfrm>
            <a:off x="11704320" y="6528816"/>
            <a:ext cx="365760" cy="27432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r"/>
            <a:r>
              <a:rPr b="0" sz="900" i="0">
                <a:solidFill>
                  <a:srgbClr val="6B7696"/>
                </a:solidFill>
                <a:latin typeface="Calibri"/>
              </a:rPr>
              <a:t>18</a:t>
            </a:r>
          </a:p>
        </p:txBody>
      </p:sp>
      <p:graphicFrame>
        <p:nvGraphicFramePr>
          <p:cNvPr id="4194314" name="Table 6"/>
          <p:cNvGraphicFramePr>
            <a:graphicFrameLocks noGrp="1"/>
          </p:cNvGraphicFramePr>
          <p:nvPr/>
        </p:nvGraphicFramePr>
        <p:xfrm>
          <a:off x="640080" y="1965960"/>
          <a:ext cx="10881360" cy="3429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46320"/>
                <a:gridCol w="2834640"/>
                <a:gridCol w="3200400"/>
              </a:tblGrid>
              <a:tr h="489857">
                <a:tc>
                  <a:txBody>
                    <a:bodyPr wrap="square"/>
                    <a:p>
                      <a:pPr algn="l"/>
                      <a:r>
                        <a:rPr b="1" sz="1300">
                          <a:solidFill>
                            <a:srgbClr val="FFFFFF"/>
                          </a:solidFill>
                          <a:latin typeface="Calibri"/>
                        </a:rPr>
                        <a:t>Exam / Post</a:t>
                      </a:r>
                    </a:p>
                  </a:txBody>
                  <a:tcPr marL="109728" marR="109728" marT="54864" marB="54864" anchor="ctr">
                    <a:solidFill>
                      <a:srgbClr val="1E2761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1" sz="1300">
                          <a:solidFill>
                            <a:srgbClr val="FFFFFF"/>
                          </a:solidFill>
                          <a:latin typeface="Calibri"/>
                        </a:rPr>
                        <a:t>Starting Basic Pay</a:t>
                      </a:r>
                    </a:p>
                  </a:txBody>
                  <a:tcPr marL="109728" marR="109728" marT="54864" marB="54864" anchor="ctr">
                    <a:solidFill>
                      <a:srgbClr val="1E2761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1" sz="1300">
                          <a:solidFill>
                            <a:srgbClr val="FFFFFF"/>
                          </a:solidFill>
                          <a:latin typeface="Calibri"/>
                        </a:rPr>
                        <a:t>Approx. Gross / Month</a:t>
                      </a:r>
                    </a:p>
                  </a:txBody>
                  <a:tcPr marL="109728" marR="109728" marT="54864" marB="54864" anchor="ctr">
                    <a:solidFill>
                      <a:srgbClr val="1E2761"/>
                    </a:solidFill>
                  </a:tcPr>
                </a:tc>
              </a:tr>
              <a:tr h="489857">
                <a:tc>
                  <a:txBody>
                    <a:bodyPr wrap="square"/>
                    <a:p>
                      <a:pPr algn="l"/>
                      <a:r>
                        <a:rPr b="1" sz="1250">
                          <a:solidFill>
                            <a:srgbClr val="3D496E"/>
                          </a:solidFill>
                          <a:latin typeface="Calibri"/>
                        </a:rPr>
                        <a:t>SSC CGL (Pay Level 4–7)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250">
                          <a:solidFill>
                            <a:srgbClr val="3D496E"/>
                          </a:solidFill>
                          <a:latin typeface="Calibri"/>
                        </a:rPr>
                        <a:t>₹25,500 – ₹44,900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250">
                          <a:solidFill>
                            <a:srgbClr val="3D496E"/>
                          </a:solidFill>
                          <a:latin typeface="Calibri"/>
                        </a:rPr>
                        <a:t>₹40,000 – ₹81,000+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</a:tr>
              <a:tr h="489857">
                <a:tc>
                  <a:txBody>
                    <a:bodyPr wrap="square"/>
                    <a:p>
                      <a:pPr algn="l"/>
                      <a:r>
                        <a:rPr b="1" sz="1250">
                          <a:solidFill>
                            <a:srgbClr val="3D496E"/>
                          </a:solidFill>
                          <a:latin typeface="Calibri"/>
                        </a:rPr>
                        <a:t>RRB NTPC — Graduate posts (Level 6)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250">
                          <a:solidFill>
                            <a:srgbClr val="3D496E"/>
                          </a:solidFill>
                          <a:latin typeface="Calibri"/>
                        </a:rPr>
                        <a:t>₹35,400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250">
                          <a:solidFill>
                            <a:srgbClr val="3D496E"/>
                          </a:solidFill>
                          <a:latin typeface="Calibri"/>
                        </a:rPr>
                        <a:t>₹35,000 – ₹55,000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</a:tr>
              <a:tr h="489857">
                <a:tc>
                  <a:txBody>
                    <a:bodyPr wrap="square"/>
                    <a:p>
                      <a:pPr algn="l"/>
                      <a:r>
                        <a:rPr b="1" sz="1250">
                          <a:solidFill>
                            <a:srgbClr val="3D496E"/>
                          </a:solidFill>
                          <a:latin typeface="Calibri"/>
                        </a:rPr>
                        <a:t>RRB NTPC — Undergraduate posts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250">
                          <a:solidFill>
                            <a:srgbClr val="3D496E"/>
                          </a:solidFill>
                          <a:latin typeface="Calibri"/>
                        </a:rPr>
                        <a:t>Varies by post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250">
                          <a:solidFill>
                            <a:srgbClr val="3D496E"/>
                          </a:solidFill>
                          <a:latin typeface="Calibri"/>
                        </a:rPr>
                        <a:t>₹28,000 – ₹35,000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</a:tr>
              <a:tr h="489857">
                <a:tc>
                  <a:txBody>
                    <a:bodyPr wrap="square"/>
                    <a:p>
                      <a:pPr algn="l"/>
                      <a:r>
                        <a:rPr b="1" sz="1250">
                          <a:solidFill>
                            <a:srgbClr val="3D496E"/>
                          </a:solidFill>
                          <a:latin typeface="Calibri"/>
                        </a:rPr>
                        <a:t>IBPS Clerk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250">
                          <a:solidFill>
                            <a:srgbClr val="3D496E"/>
                          </a:solidFill>
                          <a:latin typeface="Calibri"/>
                        </a:rPr>
                        <a:t>₹26,730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250">
                          <a:solidFill>
                            <a:srgbClr val="3D496E"/>
                          </a:solidFill>
                          <a:latin typeface="Calibri"/>
                        </a:rPr>
                        <a:t>≈ ₹40,000 – ₹43,000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</a:tr>
              <a:tr h="489857">
                <a:tc>
                  <a:txBody>
                    <a:bodyPr wrap="square"/>
                    <a:p>
                      <a:pPr algn="l"/>
                      <a:r>
                        <a:rPr b="1" sz="1250">
                          <a:solidFill>
                            <a:srgbClr val="3D496E"/>
                          </a:solidFill>
                          <a:latin typeface="Calibri"/>
                        </a:rPr>
                        <a:t>IBPS PO / IBPS RRB Officer Scale I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250">
                          <a:solidFill>
                            <a:srgbClr val="3D496E"/>
                          </a:solidFill>
                          <a:latin typeface="Calibri"/>
                        </a:rPr>
                        <a:t>₹48,480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250">
                          <a:solidFill>
                            <a:srgbClr val="3D496E"/>
                          </a:solidFill>
                          <a:latin typeface="Calibri"/>
                        </a:rPr>
                        <a:t>₹72,000 – ₹80,000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</a:tr>
              <a:tr h="489858">
                <a:tc>
                  <a:txBody>
                    <a:bodyPr wrap="square"/>
                    <a:p>
                      <a:pPr algn="l"/>
                      <a:r>
                        <a:rPr b="1" sz="1250">
                          <a:solidFill>
                            <a:srgbClr val="3D496E"/>
                          </a:solidFill>
                          <a:latin typeface="Calibri"/>
                        </a:rPr>
                        <a:t>UGC NET → Assistant Professor (Level 10)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250">
                          <a:solidFill>
                            <a:srgbClr val="3D496E"/>
                          </a:solidFill>
                          <a:latin typeface="Calibri"/>
                        </a:rPr>
                        <a:t>₹57,700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250">
                          <a:solidFill>
                            <a:srgbClr val="3D496E"/>
                          </a:solidFill>
                          <a:latin typeface="Calibri"/>
                        </a:rPr>
                        <a:t>₹90,000 – ₹1,10,000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</a:tr>
            </a:tbl>
          </a:graphicData>
        </a:graphic>
      </p:graphicFrame>
      <p:sp>
        <p:nvSpPr>
          <p:cNvPr id="1048827" name="TextBox 7"/>
          <p:cNvSpPr txBox="1"/>
          <p:nvPr/>
        </p:nvSpPr>
        <p:spPr>
          <a:xfrm>
            <a:off x="640080" y="5577840"/>
            <a:ext cx="10881360" cy="64008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>
              <a:lnSpc>
                <a:spcPct val="120000"/>
              </a:lnSpc>
            </a:pPr>
            <a:r>
              <a:rPr b="0" sz="1200" i="1">
                <a:solidFill>
                  <a:srgbClr val="6B7696"/>
                </a:solidFill>
                <a:latin typeface="Calibri"/>
              </a:rPr>
              <a:t>Figures exclude DA, HRA &amp; other allowances, which typically add 25–45% more depending on your posting city (X/Y/Z classification). Always check the post-specific pay matrix in the official notification.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55" name=""/>
        <p:cNvGrpSpPr/>
        <p:nvPr/>
      </p:nvGrpSpPr>
      <p:grpSpPr>
        <a:xfrm/>
      </p:grpSpPr>
      <p:sp>
        <p:nvSpPr>
          <p:cNvPr id="1048828" name="TextBox 1"/>
          <p:cNvSpPr txBox="1"/>
          <p:nvPr/>
        </p:nvSpPr>
        <p:spPr>
          <a:xfrm>
            <a:off x="640080" y="457200"/>
            <a:ext cx="9144000" cy="32004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1300" i="0" spc="150">
                <a:solidFill>
                  <a:srgbClr val="D98A1F"/>
                </a:solidFill>
                <a:latin typeface="Calibri"/>
              </a:rPr>
              <a:t>THE BIGGER PICTURE</a:t>
            </a:r>
          </a:p>
        </p:txBody>
      </p:sp>
      <p:sp>
        <p:nvSpPr>
          <p:cNvPr id="1048829" name="TextBox 2"/>
          <p:cNvSpPr txBox="1"/>
          <p:nvPr/>
        </p:nvSpPr>
        <p:spPr>
          <a:xfrm>
            <a:off x="640080" y="749808"/>
            <a:ext cx="10881360" cy="82296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3200" i="0">
                <a:solidFill>
                  <a:srgbClr val="1E2761"/>
                </a:solidFill>
                <a:latin typeface="Cambria"/>
              </a:rPr>
              <a:t>Job Security &amp; Long-Term Benefits</a:t>
            </a:r>
          </a:p>
        </p:txBody>
      </p:sp>
      <p:sp>
        <p:nvSpPr>
          <p:cNvPr id="1048830" name="TextBox 3"/>
          <p:cNvSpPr txBox="1"/>
          <p:nvPr/>
        </p:nvSpPr>
        <p:spPr>
          <a:xfrm>
            <a:off x="548640" y="6528816"/>
            <a:ext cx="7315200" cy="27432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0" sz="900" i="0">
                <a:solidFill>
                  <a:srgbClr val="6B7696"/>
                </a:solidFill>
                <a:latin typeface="Calibri"/>
              </a:rPr>
              <a:t>NORTH EAST INFOSYS — CBT EXAM AWARENESS PROGRAMME</a:t>
            </a:r>
          </a:p>
        </p:txBody>
      </p:sp>
      <p:sp>
        <p:nvSpPr>
          <p:cNvPr id="1048831" name="TextBox 4"/>
          <p:cNvSpPr txBox="1"/>
          <p:nvPr/>
        </p:nvSpPr>
        <p:spPr>
          <a:xfrm>
            <a:off x="11704320" y="6528816"/>
            <a:ext cx="365760" cy="27432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r"/>
            <a:r>
              <a:rPr b="0" sz="900" i="0">
                <a:solidFill>
                  <a:srgbClr val="6B7696"/>
                </a:solidFill>
                <a:latin typeface="Calibri"/>
              </a:rPr>
              <a:t>19</a:t>
            </a:r>
          </a:p>
        </p:txBody>
      </p:sp>
      <p:sp>
        <p:nvSpPr>
          <p:cNvPr id="1048832" name="TextBox 5"/>
          <p:cNvSpPr txBox="1"/>
          <p:nvPr/>
        </p:nvSpPr>
        <p:spPr>
          <a:xfrm>
            <a:off x="640080" y="1783080"/>
            <a:ext cx="10515600" cy="64008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>
              <a:lnSpc>
                <a:spcPct val="120000"/>
              </a:lnSpc>
            </a:pPr>
            <a:r>
              <a:rPr b="0" sz="1400" i="0">
                <a:solidFill>
                  <a:srgbClr val="3D496E"/>
                </a:solidFill>
                <a:latin typeface="Calibri"/>
              </a:rPr>
              <a:t>Beyond the starting salary, government posts offer stability that's hard to match in the private sector — a major reason families across Assam encourage these career paths.</a:t>
            </a:r>
          </a:p>
        </p:txBody>
      </p:sp>
      <p:sp>
        <p:nvSpPr>
          <p:cNvPr id="1048833" name="Rounded Rectangle 6"/>
          <p:cNvSpPr/>
          <p:nvPr/>
        </p:nvSpPr>
        <p:spPr>
          <a:xfrm>
            <a:off x="640080" y="2606040"/>
            <a:ext cx="5257800" cy="1600200"/>
          </a:xfrm>
          <a:prstGeom prst="roundRect">
            <a:avLst>
              <a:gd name="adj" fmla="val 8000"/>
            </a:avLst>
          </a:prstGeom>
          <a:solidFill>
            <a:srgbClr val="F4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834" name="Oval 7"/>
          <p:cNvSpPr/>
          <p:nvPr/>
        </p:nvSpPr>
        <p:spPr>
          <a:xfrm>
            <a:off x="932688" y="2862072"/>
            <a:ext cx="457200" cy="457200"/>
          </a:xfrm>
          <a:prstGeom prst="ellipse"/>
          <a:solidFill>
            <a:srgbClr val="D98A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835" name="TextBox 8"/>
          <p:cNvSpPr txBox="1"/>
          <p:nvPr/>
        </p:nvSpPr>
        <p:spPr>
          <a:xfrm>
            <a:off x="932688" y="2862072"/>
            <a:ext cx="457200" cy="457200"/>
          </a:xfrm>
          <a:prstGeom prst="rect"/>
          <a:noFill/>
        </p:spPr>
        <p:txBody>
          <a:bodyPr anchor="ctr" bIns="0" lIns="0" rIns="0" tIns="0" wrap="square">
            <a:spAutoFit/>
          </a:bodyPr>
          <a:p>
            <a:pPr algn="ctr"/>
            <a:r>
              <a:rPr b="1" sz="1500" i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048836" name="TextBox 9"/>
          <p:cNvSpPr txBox="1"/>
          <p:nvPr/>
        </p:nvSpPr>
        <p:spPr>
          <a:xfrm>
            <a:off x="1600200" y="2834640"/>
            <a:ext cx="4114800" cy="41148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1500" i="0">
                <a:solidFill>
                  <a:srgbClr val="1E2761"/>
                </a:solidFill>
                <a:latin typeface="Calibri"/>
              </a:rPr>
              <a:t>Rare Layoffs</a:t>
            </a:r>
          </a:p>
        </p:txBody>
      </p:sp>
      <p:sp>
        <p:nvSpPr>
          <p:cNvPr id="1048837" name="TextBox 10"/>
          <p:cNvSpPr txBox="1"/>
          <p:nvPr/>
        </p:nvSpPr>
        <p:spPr>
          <a:xfrm>
            <a:off x="1600200" y="3264408"/>
            <a:ext cx="4114800" cy="86868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>
              <a:lnSpc>
                <a:spcPct val="115000"/>
              </a:lnSpc>
            </a:pPr>
            <a:r>
              <a:rPr b="0" sz="1150" i="0">
                <a:solidFill>
                  <a:srgbClr val="6B7696"/>
                </a:solidFill>
                <a:latin typeface="Calibri"/>
              </a:rPr>
              <a:t>Government posts are permanent after probation — retrenchment is extremely uncommon compared to private-sector jobs.</a:t>
            </a:r>
          </a:p>
        </p:txBody>
      </p:sp>
      <p:sp>
        <p:nvSpPr>
          <p:cNvPr id="1048838" name="Rounded Rectangle 11"/>
          <p:cNvSpPr/>
          <p:nvPr/>
        </p:nvSpPr>
        <p:spPr>
          <a:xfrm>
            <a:off x="6263640" y="2606040"/>
            <a:ext cx="5257800" cy="1600200"/>
          </a:xfrm>
          <a:prstGeom prst="roundRect">
            <a:avLst>
              <a:gd name="adj" fmla="val 8000"/>
            </a:avLst>
          </a:prstGeom>
          <a:solidFill>
            <a:srgbClr val="F4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839" name="Oval 12"/>
          <p:cNvSpPr/>
          <p:nvPr/>
        </p:nvSpPr>
        <p:spPr>
          <a:xfrm>
            <a:off x="6556248" y="2862072"/>
            <a:ext cx="457200" cy="457200"/>
          </a:xfrm>
          <a:prstGeom prst="ellipse"/>
          <a:solidFill>
            <a:srgbClr val="D98A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840" name="TextBox 13"/>
          <p:cNvSpPr txBox="1"/>
          <p:nvPr/>
        </p:nvSpPr>
        <p:spPr>
          <a:xfrm>
            <a:off x="6556248" y="2862072"/>
            <a:ext cx="457200" cy="457200"/>
          </a:xfrm>
          <a:prstGeom prst="rect"/>
          <a:noFill/>
        </p:spPr>
        <p:txBody>
          <a:bodyPr anchor="ctr" bIns="0" lIns="0" rIns="0" tIns="0" wrap="square">
            <a:spAutoFit/>
          </a:bodyPr>
          <a:p>
            <a:pPr algn="ctr"/>
            <a:r>
              <a:rPr b="1" sz="1500" i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48841" name="TextBox 14"/>
          <p:cNvSpPr txBox="1"/>
          <p:nvPr/>
        </p:nvSpPr>
        <p:spPr>
          <a:xfrm>
            <a:off x="7223760" y="2834640"/>
            <a:ext cx="4114800" cy="41148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1500" i="0">
                <a:solidFill>
                  <a:srgbClr val="1E2761"/>
                </a:solidFill>
                <a:latin typeface="Calibri"/>
              </a:rPr>
              <a:t>Pension &amp; Retirement Cover</a:t>
            </a:r>
          </a:p>
        </p:txBody>
      </p:sp>
      <p:sp>
        <p:nvSpPr>
          <p:cNvPr id="1048842" name="TextBox 15"/>
          <p:cNvSpPr txBox="1"/>
          <p:nvPr/>
        </p:nvSpPr>
        <p:spPr>
          <a:xfrm>
            <a:off x="7223760" y="3264408"/>
            <a:ext cx="4114800" cy="86868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>
              <a:lnSpc>
                <a:spcPct val="115000"/>
              </a:lnSpc>
            </a:pPr>
            <a:r>
              <a:rPr b="0" sz="1150" i="0">
                <a:solidFill>
                  <a:srgbClr val="6B7696"/>
                </a:solidFill>
                <a:latin typeface="Calibri"/>
              </a:rPr>
              <a:t>Most posts fall under the National Pension System (NPS); older/select posts still carry the Old Pension Scheme (OPS), plus gratuity &amp; provident fund.</a:t>
            </a:r>
          </a:p>
        </p:txBody>
      </p:sp>
      <p:sp>
        <p:nvSpPr>
          <p:cNvPr id="1048843" name="Rounded Rectangle 16"/>
          <p:cNvSpPr/>
          <p:nvPr/>
        </p:nvSpPr>
        <p:spPr>
          <a:xfrm>
            <a:off x="640080" y="4434840"/>
            <a:ext cx="5257800" cy="1600200"/>
          </a:xfrm>
          <a:prstGeom prst="roundRect">
            <a:avLst>
              <a:gd name="adj" fmla="val 8000"/>
            </a:avLst>
          </a:prstGeom>
          <a:solidFill>
            <a:srgbClr val="F4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844" name="Oval 17"/>
          <p:cNvSpPr/>
          <p:nvPr/>
        </p:nvSpPr>
        <p:spPr>
          <a:xfrm>
            <a:off x="932688" y="4690872"/>
            <a:ext cx="457200" cy="457200"/>
          </a:xfrm>
          <a:prstGeom prst="ellipse"/>
          <a:solidFill>
            <a:srgbClr val="D98A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845" name="TextBox 18"/>
          <p:cNvSpPr txBox="1"/>
          <p:nvPr/>
        </p:nvSpPr>
        <p:spPr>
          <a:xfrm>
            <a:off x="932688" y="4690872"/>
            <a:ext cx="457200" cy="457200"/>
          </a:xfrm>
          <a:prstGeom prst="rect"/>
          <a:noFill/>
        </p:spPr>
        <p:txBody>
          <a:bodyPr anchor="ctr" bIns="0" lIns="0" rIns="0" tIns="0" wrap="square">
            <a:spAutoFit/>
          </a:bodyPr>
          <a:p>
            <a:pPr algn="ctr"/>
            <a:r>
              <a:rPr b="1" sz="1500" i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048846" name="TextBox 19"/>
          <p:cNvSpPr txBox="1"/>
          <p:nvPr/>
        </p:nvSpPr>
        <p:spPr>
          <a:xfrm>
            <a:off x="1600200" y="4663440"/>
            <a:ext cx="4114800" cy="41148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1500" i="0">
                <a:solidFill>
                  <a:srgbClr val="1E2761"/>
                </a:solidFill>
                <a:latin typeface="Calibri"/>
              </a:rPr>
              <a:t>Medical &amp; Family Benefits</a:t>
            </a:r>
          </a:p>
        </p:txBody>
      </p:sp>
      <p:sp>
        <p:nvSpPr>
          <p:cNvPr id="1048847" name="TextBox 20"/>
          <p:cNvSpPr txBox="1"/>
          <p:nvPr/>
        </p:nvSpPr>
        <p:spPr>
          <a:xfrm>
            <a:off x="1600200" y="5093208"/>
            <a:ext cx="4114800" cy="86868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>
              <a:lnSpc>
                <a:spcPct val="115000"/>
              </a:lnSpc>
            </a:pPr>
            <a:r>
              <a:rPr b="0" sz="1150" i="0">
                <a:solidFill>
                  <a:srgbClr val="6B7696"/>
                </a:solidFill>
                <a:latin typeface="Calibri"/>
              </a:rPr>
              <a:t>Healthcare coverage for the employee and dependents, often continuing into retirement.</a:t>
            </a:r>
          </a:p>
        </p:txBody>
      </p:sp>
      <p:sp>
        <p:nvSpPr>
          <p:cNvPr id="1048848" name="Rounded Rectangle 21"/>
          <p:cNvSpPr/>
          <p:nvPr/>
        </p:nvSpPr>
        <p:spPr>
          <a:xfrm>
            <a:off x="6263640" y="4434840"/>
            <a:ext cx="5257800" cy="1600200"/>
          </a:xfrm>
          <a:prstGeom prst="roundRect">
            <a:avLst>
              <a:gd name="adj" fmla="val 8000"/>
            </a:avLst>
          </a:prstGeom>
          <a:solidFill>
            <a:srgbClr val="F4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849" name="Oval 22"/>
          <p:cNvSpPr/>
          <p:nvPr/>
        </p:nvSpPr>
        <p:spPr>
          <a:xfrm>
            <a:off x="6556248" y="4690872"/>
            <a:ext cx="457200" cy="457200"/>
          </a:xfrm>
          <a:prstGeom prst="ellipse"/>
          <a:solidFill>
            <a:srgbClr val="D98A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850" name="TextBox 23"/>
          <p:cNvSpPr txBox="1"/>
          <p:nvPr/>
        </p:nvSpPr>
        <p:spPr>
          <a:xfrm>
            <a:off x="6556248" y="4690872"/>
            <a:ext cx="457200" cy="457200"/>
          </a:xfrm>
          <a:prstGeom prst="rect"/>
          <a:noFill/>
        </p:spPr>
        <p:txBody>
          <a:bodyPr anchor="ctr" bIns="0" lIns="0" rIns="0" tIns="0" wrap="square">
            <a:spAutoFit/>
          </a:bodyPr>
          <a:p>
            <a:pPr algn="ctr"/>
            <a:r>
              <a:rPr b="1" sz="1500" i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048851" name="TextBox 24"/>
          <p:cNvSpPr txBox="1"/>
          <p:nvPr/>
        </p:nvSpPr>
        <p:spPr>
          <a:xfrm>
            <a:off x="7223760" y="4663440"/>
            <a:ext cx="4114800" cy="41148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1500" i="0">
                <a:solidFill>
                  <a:srgbClr val="1E2761"/>
                </a:solidFill>
                <a:latin typeface="Calibri"/>
              </a:rPr>
              <a:t>Predictable Work-Life Balance</a:t>
            </a:r>
          </a:p>
        </p:txBody>
      </p:sp>
      <p:sp>
        <p:nvSpPr>
          <p:cNvPr id="1048852" name="TextBox 25"/>
          <p:cNvSpPr txBox="1"/>
          <p:nvPr/>
        </p:nvSpPr>
        <p:spPr>
          <a:xfrm>
            <a:off x="7223760" y="5093208"/>
            <a:ext cx="4114800" cy="86868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>
              <a:lnSpc>
                <a:spcPct val="115000"/>
              </a:lnSpc>
            </a:pPr>
            <a:r>
              <a:rPr b="0" sz="1150" i="0">
                <a:solidFill>
                  <a:srgbClr val="6B7696"/>
                </a:solidFill>
                <a:latin typeface="Calibri"/>
              </a:rPr>
              <a:t>Fixed working hours, defined leave policy, and a clear seniority-based promotion path.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38" name=""/>
        <p:cNvGrpSpPr/>
        <p:nvPr/>
      </p:nvGrpSpPr>
      <p:grpSpPr>
        <a:xfrm/>
      </p:grpSpPr>
      <p:sp>
        <p:nvSpPr>
          <p:cNvPr id="1048597" name="TextBox 1"/>
          <p:cNvSpPr txBox="1"/>
          <p:nvPr/>
        </p:nvSpPr>
        <p:spPr>
          <a:xfrm>
            <a:off x="640080" y="457200"/>
            <a:ext cx="9144000" cy="19050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1300" i="0" spc="150">
                <a:solidFill>
                  <a:srgbClr val="D98A1F"/>
                </a:solidFill>
                <a:latin typeface="Calibri"/>
              </a:rPr>
              <a:t>AGENDA</a:t>
            </a:r>
          </a:p>
        </p:txBody>
      </p:sp>
      <p:sp>
        <p:nvSpPr>
          <p:cNvPr id="1048598" name="TextBox 2"/>
          <p:cNvSpPr txBox="1"/>
          <p:nvPr/>
        </p:nvSpPr>
        <p:spPr>
          <a:xfrm>
            <a:off x="640080" y="749808"/>
            <a:ext cx="10881360" cy="482601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3200" i="0">
                <a:solidFill>
                  <a:srgbClr val="1E2761"/>
                </a:solidFill>
                <a:latin typeface="Cambria"/>
              </a:rPr>
              <a:t>What We'll Cover Today</a:t>
            </a:r>
          </a:p>
        </p:txBody>
      </p:sp>
      <p:sp>
        <p:nvSpPr>
          <p:cNvPr id="1048599" name="TextBox 3"/>
          <p:cNvSpPr txBox="1"/>
          <p:nvPr/>
        </p:nvSpPr>
        <p:spPr>
          <a:xfrm>
            <a:off x="548640" y="6528816"/>
            <a:ext cx="7315200" cy="127001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0" sz="900" i="0">
                <a:solidFill>
                  <a:srgbClr val="6B7696"/>
                </a:solidFill>
                <a:latin typeface="Calibri"/>
              </a:rPr>
              <a:t>NORTH EAST INFOSYS — CBT EXAM AWARENESS PROGRAMME</a:t>
            </a:r>
          </a:p>
        </p:txBody>
      </p:sp>
      <p:sp>
        <p:nvSpPr>
          <p:cNvPr id="1048600" name="TextBox 4"/>
          <p:cNvSpPr txBox="1"/>
          <p:nvPr/>
        </p:nvSpPr>
        <p:spPr>
          <a:xfrm>
            <a:off x="11704320" y="6528816"/>
            <a:ext cx="365760" cy="127001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r"/>
            <a:r>
              <a:rPr b="0" sz="900" i="0">
                <a:solidFill>
                  <a:srgbClr val="6B7696"/>
                </a:solidFill>
                <a:latin typeface="Calibri"/>
              </a:rPr>
              <a:t>2</a:t>
            </a:r>
          </a:p>
        </p:txBody>
      </p:sp>
      <p:sp>
        <p:nvSpPr>
          <p:cNvPr id="1048601" name="Rounded Rectangle 5"/>
          <p:cNvSpPr/>
          <p:nvPr/>
        </p:nvSpPr>
        <p:spPr>
          <a:xfrm>
            <a:off x="640080" y="1783080"/>
            <a:ext cx="5257800" cy="932688"/>
          </a:xfrm>
          <a:prstGeom prst="roundRect">
            <a:avLst>
              <a:gd name="adj" fmla="val 12000"/>
            </a:avLst>
          </a:prstGeom>
          <a:solidFill>
            <a:srgbClr val="F4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602" name="TextBox 6"/>
          <p:cNvSpPr txBox="1"/>
          <p:nvPr/>
        </p:nvSpPr>
        <p:spPr>
          <a:xfrm>
            <a:off x="841248" y="1911096"/>
            <a:ext cx="777240" cy="38100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2600" i="0">
                <a:solidFill>
                  <a:srgbClr val="D98A1F"/>
                </a:solidFill>
                <a:latin typeface="Cambria"/>
              </a:rPr>
              <a:t>01</a:t>
            </a:r>
          </a:p>
        </p:txBody>
      </p:sp>
      <p:sp>
        <p:nvSpPr>
          <p:cNvPr id="1048603" name="TextBox 7"/>
          <p:cNvSpPr txBox="1"/>
          <p:nvPr/>
        </p:nvSpPr>
        <p:spPr>
          <a:xfrm>
            <a:off x="1645920" y="1901952"/>
            <a:ext cx="4023360" cy="22860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1550" i="0">
                <a:solidFill>
                  <a:srgbClr val="1E2761"/>
                </a:solidFill>
                <a:latin typeface="Calibri"/>
              </a:rPr>
              <a:t>What is a CBT Exam?</a:t>
            </a:r>
          </a:p>
        </p:txBody>
      </p:sp>
      <p:sp>
        <p:nvSpPr>
          <p:cNvPr id="1048604" name="TextBox 8"/>
          <p:cNvSpPr txBox="1"/>
          <p:nvPr/>
        </p:nvSpPr>
        <p:spPr>
          <a:xfrm>
            <a:off x="1645920" y="2267712"/>
            <a:ext cx="4023360" cy="173355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>
              <a:lnSpc>
                <a:spcPct val="105000"/>
              </a:lnSpc>
            </a:pPr>
            <a:r>
              <a:rPr b="0" sz="1100" i="0">
                <a:solidFill>
                  <a:srgbClr val="6B7696"/>
                </a:solidFill>
                <a:latin typeface="Calibri"/>
              </a:rPr>
              <a:t>How computer-based testing works, step by step</a:t>
            </a:r>
          </a:p>
        </p:txBody>
      </p:sp>
      <p:sp>
        <p:nvSpPr>
          <p:cNvPr id="1048605" name="Rounded Rectangle 9"/>
          <p:cNvSpPr/>
          <p:nvPr/>
        </p:nvSpPr>
        <p:spPr>
          <a:xfrm>
            <a:off x="6263640" y="1783080"/>
            <a:ext cx="5257800" cy="932688"/>
          </a:xfrm>
          <a:prstGeom prst="roundRect">
            <a:avLst>
              <a:gd name="adj" fmla="val 12000"/>
            </a:avLst>
          </a:prstGeom>
          <a:solidFill>
            <a:srgbClr val="F4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606" name="TextBox 10"/>
          <p:cNvSpPr txBox="1"/>
          <p:nvPr/>
        </p:nvSpPr>
        <p:spPr>
          <a:xfrm>
            <a:off x="6464808" y="1911096"/>
            <a:ext cx="777240" cy="38100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2600" i="0">
                <a:solidFill>
                  <a:srgbClr val="D98A1F"/>
                </a:solidFill>
                <a:latin typeface="Cambria"/>
              </a:rPr>
              <a:t>02</a:t>
            </a:r>
          </a:p>
        </p:txBody>
      </p:sp>
      <p:sp>
        <p:nvSpPr>
          <p:cNvPr id="1048607" name="TextBox 11"/>
          <p:cNvSpPr txBox="1"/>
          <p:nvPr/>
        </p:nvSpPr>
        <p:spPr>
          <a:xfrm>
            <a:off x="7269480" y="1901952"/>
            <a:ext cx="4023360" cy="22860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1550" i="0">
                <a:solidFill>
                  <a:srgbClr val="1E2761"/>
                </a:solidFill>
                <a:latin typeface="Calibri"/>
              </a:rPr>
              <a:t>Why It Matters</a:t>
            </a:r>
          </a:p>
        </p:txBody>
      </p:sp>
      <p:sp>
        <p:nvSpPr>
          <p:cNvPr id="1048608" name="TextBox 12"/>
          <p:cNvSpPr txBox="1"/>
          <p:nvPr/>
        </p:nvSpPr>
        <p:spPr>
          <a:xfrm>
            <a:off x="7269480" y="2267712"/>
            <a:ext cx="4023360" cy="173355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>
              <a:lnSpc>
                <a:spcPct val="105000"/>
              </a:lnSpc>
            </a:pPr>
            <a:r>
              <a:rPr b="0" sz="1100" i="0">
                <a:solidFill>
                  <a:srgbClr val="6B7696"/>
                </a:solidFill>
                <a:latin typeface="Calibri"/>
              </a:rPr>
              <a:t>Why every Assam college student should track these exams</a:t>
            </a:r>
          </a:p>
        </p:txBody>
      </p:sp>
      <p:sp>
        <p:nvSpPr>
          <p:cNvPr id="1048609" name="Rounded Rectangle 13"/>
          <p:cNvSpPr/>
          <p:nvPr/>
        </p:nvSpPr>
        <p:spPr>
          <a:xfrm>
            <a:off x="640080" y="2834640"/>
            <a:ext cx="5257800" cy="932688"/>
          </a:xfrm>
          <a:prstGeom prst="roundRect">
            <a:avLst>
              <a:gd name="adj" fmla="val 12000"/>
            </a:avLst>
          </a:prstGeom>
          <a:solidFill>
            <a:srgbClr val="F4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610" name="TextBox 14"/>
          <p:cNvSpPr txBox="1"/>
          <p:nvPr/>
        </p:nvSpPr>
        <p:spPr>
          <a:xfrm>
            <a:off x="841248" y="2962656"/>
            <a:ext cx="777240" cy="38100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2600" i="0">
                <a:solidFill>
                  <a:srgbClr val="D98A1F"/>
                </a:solidFill>
                <a:latin typeface="Cambria"/>
              </a:rPr>
              <a:t>03</a:t>
            </a:r>
          </a:p>
        </p:txBody>
      </p:sp>
      <p:sp>
        <p:nvSpPr>
          <p:cNvPr id="1048611" name="TextBox 15"/>
          <p:cNvSpPr txBox="1"/>
          <p:nvPr/>
        </p:nvSpPr>
        <p:spPr>
          <a:xfrm>
            <a:off x="1645920" y="2953512"/>
            <a:ext cx="4023360" cy="228601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1550" i="0">
                <a:solidFill>
                  <a:srgbClr val="1E2761"/>
                </a:solidFill>
                <a:latin typeface="Calibri"/>
              </a:rPr>
              <a:t>The Big Four</a:t>
            </a:r>
          </a:p>
        </p:txBody>
      </p:sp>
      <p:sp>
        <p:nvSpPr>
          <p:cNvPr id="1048612" name="TextBox 16"/>
          <p:cNvSpPr txBox="1"/>
          <p:nvPr/>
        </p:nvSpPr>
        <p:spPr>
          <a:xfrm>
            <a:off x="1645920" y="3319272"/>
            <a:ext cx="4023360" cy="34671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>
              <a:lnSpc>
                <a:spcPct val="105000"/>
              </a:lnSpc>
            </a:pPr>
            <a:r>
              <a:rPr b="0" sz="1100" i="0">
                <a:solidFill>
                  <a:srgbClr val="6B7696"/>
                </a:solidFill>
                <a:latin typeface="Calibri"/>
              </a:rPr>
              <a:t>SSC, RRB, IBPS &amp; UGC NET — who conducts what, and for whom</a:t>
            </a:r>
          </a:p>
        </p:txBody>
      </p:sp>
      <p:sp>
        <p:nvSpPr>
          <p:cNvPr id="1048613" name="Rounded Rectangle 17"/>
          <p:cNvSpPr/>
          <p:nvPr/>
        </p:nvSpPr>
        <p:spPr>
          <a:xfrm>
            <a:off x="6263640" y="2834640"/>
            <a:ext cx="5257800" cy="932688"/>
          </a:xfrm>
          <a:prstGeom prst="roundRect">
            <a:avLst>
              <a:gd name="adj" fmla="val 12000"/>
            </a:avLst>
          </a:prstGeom>
          <a:solidFill>
            <a:srgbClr val="F4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614" name="TextBox 18"/>
          <p:cNvSpPr txBox="1"/>
          <p:nvPr/>
        </p:nvSpPr>
        <p:spPr>
          <a:xfrm>
            <a:off x="6464808" y="2962656"/>
            <a:ext cx="777240" cy="38100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2600" i="0">
                <a:solidFill>
                  <a:srgbClr val="D98A1F"/>
                </a:solidFill>
                <a:latin typeface="Cambria"/>
              </a:rPr>
              <a:t>04</a:t>
            </a:r>
          </a:p>
        </p:txBody>
      </p:sp>
      <p:sp>
        <p:nvSpPr>
          <p:cNvPr id="1048615" name="TextBox 19"/>
          <p:cNvSpPr txBox="1"/>
          <p:nvPr/>
        </p:nvSpPr>
        <p:spPr>
          <a:xfrm>
            <a:off x="7269480" y="2953512"/>
            <a:ext cx="4023360" cy="228601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1550" i="0">
                <a:solidFill>
                  <a:srgbClr val="1E2761"/>
                </a:solidFill>
                <a:latin typeface="Calibri"/>
              </a:rPr>
              <a:t>Eligibility &amp; Pattern</a:t>
            </a:r>
          </a:p>
        </p:txBody>
      </p:sp>
      <p:sp>
        <p:nvSpPr>
          <p:cNvPr id="1048616" name="TextBox 20"/>
          <p:cNvSpPr txBox="1"/>
          <p:nvPr/>
        </p:nvSpPr>
        <p:spPr>
          <a:xfrm>
            <a:off x="7269480" y="3319272"/>
            <a:ext cx="4023360" cy="173355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>
              <a:lnSpc>
                <a:spcPct val="105000"/>
              </a:lnSpc>
            </a:pPr>
            <a:r>
              <a:rPr b="0" sz="1100" i="0">
                <a:solidFill>
                  <a:srgbClr val="6B7696"/>
                </a:solidFill>
                <a:latin typeface="Calibri"/>
              </a:rPr>
              <a:t>Age limits, qualifications, tiers and marking scheme</a:t>
            </a:r>
          </a:p>
        </p:txBody>
      </p:sp>
      <p:sp>
        <p:nvSpPr>
          <p:cNvPr id="1048617" name="Rounded Rectangle 21"/>
          <p:cNvSpPr/>
          <p:nvPr/>
        </p:nvSpPr>
        <p:spPr>
          <a:xfrm>
            <a:off x="640080" y="3886200"/>
            <a:ext cx="5257800" cy="932688"/>
          </a:xfrm>
          <a:prstGeom prst="roundRect">
            <a:avLst>
              <a:gd name="adj" fmla="val 12000"/>
            </a:avLst>
          </a:prstGeom>
          <a:solidFill>
            <a:srgbClr val="F4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618" name="TextBox 22"/>
          <p:cNvSpPr txBox="1"/>
          <p:nvPr/>
        </p:nvSpPr>
        <p:spPr>
          <a:xfrm>
            <a:off x="841248" y="4014216"/>
            <a:ext cx="777240" cy="38100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2600" i="0">
                <a:solidFill>
                  <a:srgbClr val="D98A1F"/>
                </a:solidFill>
                <a:latin typeface="Cambria"/>
              </a:rPr>
              <a:t>05</a:t>
            </a:r>
          </a:p>
        </p:txBody>
      </p:sp>
      <p:sp>
        <p:nvSpPr>
          <p:cNvPr id="1048619" name="TextBox 23"/>
          <p:cNvSpPr txBox="1"/>
          <p:nvPr/>
        </p:nvSpPr>
        <p:spPr>
          <a:xfrm>
            <a:off x="1645920" y="4005072"/>
            <a:ext cx="4023360" cy="22860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1550" i="0">
                <a:solidFill>
                  <a:srgbClr val="1E2761"/>
                </a:solidFill>
                <a:latin typeface="Calibri"/>
              </a:rPr>
              <a:t>2026 Exam Calendar</a:t>
            </a:r>
          </a:p>
        </p:txBody>
      </p:sp>
      <p:sp>
        <p:nvSpPr>
          <p:cNvPr id="1048620" name="TextBox 24"/>
          <p:cNvSpPr txBox="1"/>
          <p:nvPr/>
        </p:nvSpPr>
        <p:spPr>
          <a:xfrm>
            <a:off x="1645920" y="4370832"/>
            <a:ext cx="4023360" cy="173356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>
              <a:lnSpc>
                <a:spcPct val="105000"/>
              </a:lnSpc>
            </a:pPr>
            <a:r>
              <a:rPr b="0" sz="1100" i="0">
                <a:solidFill>
                  <a:srgbClr val="6B7696"/>
                </a:solidFill>
                <a:latin typeface="Calibri"/>
              </a:rPr>
              <a:t>Tentative notification and exam windows for each body</a:t>
            </a:r>
          </a:p>
        </p:txBody>
      </p:sp>
      <p:sp>
        <p:nvSpPr>
          <p:cNvPr id="1048621" name="Rounded Rectangle 25"/>
          <p:cNvSpPr/>
          <p:nvPr/>
        </p:nvSpPr>
        <p:spPr>
          <a:xfrm>
            <a:off x="6263640" y="3886200"/>
            <a:ext cx="5257800" cy="932688"/>
          </a:xfrm>
          <a:prstGeom prst="roundRect">
            <a:avLst>
              <a:gd name="adj" fmla="val 12000"/>
            </a:avLst>
          </a:prstGeom>
          <a:solidFill>
            <a:srgbClr val="F4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622" name="TextBox 26"/>
          <p:cNvSpPr txBox="1"/>
          <p:nvPr/>
        </p:nvSpPr>
        <p:spPr>
          <a:xfrm>
            <a:off x="6464808" y="4014216"/>
            <a:ext cx="777240" cy="38100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2600" i="0">
                <a:solidFill>
                  <a:srgbClr val="D98A1F"/>
                </a:solidFill>
                <a:latin typeface="Cambria"/>
              </a:rPr>
              <a:t>06</a:t>
            </a:r>
          </a:p>
        </p:txBody>
      </p:sp>
      <p:sp>
        <p:nvSpPr>
          <p:cNvPr id="1048623" name="TextBox 27"/>
          <p:cNvSpPr txBox="1"/>
          <p:nvPr/>
        </p:nvSpPr>
        <p:spPr>
          <a:xfrm>
            <a:off x="7269480" y="4005072"/>
            <a:ext cx="4023360" cy="22860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1550" i="0">
                <a:solidFill>
                  <a:srgbClr val="1E2761"/>
                </a:solidFill>
                <a:latin typeface="Calibri"/>
              </a:rPr>
              <a:t>Pay &amp; Job Security</a:t>
            </a:r>
          </a:p>
        </p:txBody>
      </p:sp>
      <p:sp>
        <p:nvSpPr>
          <p:cNvPr id="1048624" name="TextBox 28"/>
          <p:cNvSpPr txBox="1"/>
          <p:nvPr/>
        </p:nvSpPr>
        <p:spPr>
          <a:xfrm>
            <a:off x="7269480" y="4370832"/>
            <a:ext cx="4023360" cy="173356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>
              <a:lnSpc>
                <a:spcPct val="105000"/>
              </a:lnSpc>
            </a:pPr>
            <a:r>
              <a:rPr b="0" sz="1100" i="0">
                <a:solidFill>
                  <a:srgbClr val="6B7696"/>
                </a:solidFill>
                <a:latin typeface="Calibri"/>
              </a:rPr>
              <a:t>What you actually earn, and how stable these jobs are</a:t>
            </a:r>
          </a:p>
        </p:txBody>
      </p:sp>
      <p:sp>
        <p:nvSpPr>
          <p:cNvPr id="1048625" name="Rounded Rectangle 29"/>
          <p:cNvSpPr/>
          <p:nvPr/>
        </p:nvSpPr>
        <p:spPr>
          <a:xfrm>
            <a:off x="640080" y="4937760"/>
            <a:ext cx="5257800" cy="932688"/>
          </a:xfrm>
          <a:prstGeom prst="roundRect">
            <a:avLst>
              <a:gd name="adj" fmla="val 12000"/>
            </a:avLst>
          </a:prstGeom>
          <a:solidFill>
            <a:srgbClr val="F4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626" name="TextBox 30"/>
          <p:cNvSpPr txBox="1"/>
          <p:nvPr/>
        </p:nvSpPr>
        <p:spPr>
          <a:xfrm>
            <a:off x="841248" y="5065776"/>
            <a:ext cx="777240" cy="38100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2600" i="0">
                <a:solidFill>
                  <a:srgbClr val="D98A1F"/>
                </a:solidFill>
                <a:latin typeface="Cambria"/>
              </a:rPr>
              <a:t>07</a:t>
            </a:r>
          </a:p>
        </p:txBody>
      </p:sp>
      <p:sp>
        <p:nvSpPr>
          <p:cNvPr id="1048627" name="TextBox 31"/>
          <p:cNvSpPr txBox="1"/>
          <p:nvPr/>
        </p:nvSpPr>
        <p:spPr>
          <a:xfrm>
            <a:off x="1645920" y="5056632"/>
            <a:ext cx="4023360" cy="228601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1550" i="0">
                <a:solidFill>
                  <a:srgbClr val="1E2761"/>
                </a:solidFill>
                <a:latin typeface="Calibri"/>
              </a:rPr>
              <a:t>Exam-Day Tips</a:t>
            </a:r>
          </a:p>
        </p:txBody>
      </p:sp>
      <p:sp>
        <p:nvSpPr>
          <p:cNvPr id="1048628" name="TextBox 32"/>
          <p:cNvSpPr txBox="1"/>
          <p:nvPr/>
        </p:nvSpPr>
        <p:spPr>
          <a:xfrm>
            <a:off x="1645920" y="5422392"/>
            <a:ext cx="4023360" cy="173356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>
              <a:lnSpc>
                <a:spcPct val="105000"/>
              </a:lnSpc>
            </a:pPr>
            <a:r>
              <a:rPr b="0" sz="1100" i="0">
                <a:solidFill>
                  <a:srgbClr val="6B7696"/>
                </a:solidFill>
                <a:latin typeface="Calibri"/>
              </a:rPr>
              <a:t>Negative marking and a smart attempt strategy</a:t>
            </a:r>
          </a:p>
        </p:txBody>
      </p:sp>
      <p:sp>
        <p:nvSpPr>
          <p:cNvPr id="1048629" name="Rounded Rectangle 33"/>
          <p:cNvSpPr/>
          <p:nvPr/>
        </p:nvSpPr>
        <p:spPr>
          <a:xfrm>
            <a:off x="6263640" y="4937760"/>
            <a:ext cx="5257800" cy="932688"/>
          </a:xfrm>
          <a:prstGeom prst="roundRect">
            <a:avLst>
              <a:gd name="adj" fmla="val 12000"/>
            </a:avLst>
          </a:prstGeom>
          <a:solidFill>
            <a:srgbClr val="F4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630" name="TextBox 34"/>
          <p:cNvSpPr txBox="1"/>
          <p:nvPr/>
        </p:nvSpPr>
        <p:spPr>
          <a:xfrm>
            <a:off x="6464808" y="5065776"/>
            <a:ext cx="777240" cy="38100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2600" i="0">
                <a:solidFill>
                  <a:srgbClr val="D98A1F"/>
                </a:solidFill>
                <a:latin typeface="Cambria"/>
              </a:rPr>
              <a:t>08</a:t>
            </a:r>
          </a:p>
        </p:txBody>
      </p:sp>
      <p:sp>
        <p:nvSpPr>
          <p:cNvPr id="1048631" name="TextBox 35"/>
          <p:cNvSpPr txBox="1"/>
          <p:nvPr/>
        </p:nvSpPr>
        <p:spPr>
          <a:xfrm>
            <a:off x="7269480" y="5056632"/>
            <a:ext cx="4023360" cy="228601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1550" i="0">
                <a:solidFill>
                  <a:srgbClr val="1E2761"/>
                </a:solidFill>
                <a:latin typeface="Calibri"/>
              </a:rPr>
              <a:t>Your Roadmap</a:t>
            </a:r>
          </a:p>
        </p:txBody>
      </p:sp>
      <p:sp>
        <p:nvSpPr>
          <p:cNvPr id="1048632" name="TextBox 36"/>
          <p:cNvSpPr txBox="1"/>
          <p:nvPr/>
        </p:nvSpPr>
        <p:spPr>
          <a:xfrm>
            <a:off x="7269480" y="5422392"/>
            <a:ext cx="4023360" cy="173356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>
              <a:lnSpc>
                <a:spcPct val="105000"/>
              </a:lnSpc>
            </a:pPr>
            <a:r>
              <a:rPr b="0" sz="1100" i="0">
                <a:solidFill>
                  <a:srgbClr val="6B7696"/>
                </a:solidFill>
                <a:latin typeface="Calibri"/>
              </a:rPr>
              <a:t>A practical step-by-step preparation plan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56" name=""/>
        <p:cNvGrpSpPr/>
        <p:nvPr/>
      </p:nvGrpSpPr>
      <p:grpSpPr>
        <a:xfrm/>
      </p:grpSpPr>
      <p:sp>
        <p:nvSpPr>
          <p:cNvPr id="1048853" name="TextBox 1"/>
          <p:cNvSpPr txBox="1"/>
          <p:nvPr/>
        </p:nvSpPr>
        <p:spPr>
          <a:xfrm>
            <a:off x="640080" y="457200"/>
            <a:ext cx="9144000" cy="32004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1300" i="0" spc="150">
                <a:solidFill>
                  <a:srgbClr val="D98A1F"/>
                </a:solidFill>
                <a:latin typeface="Calibri"/>
              </a:rPr>
              <a:t>EXAM-DAY ESSENTIALS</a:t>
            </a:r>
          </a:p>
        </p:txBody>
      </p:sp>
      <p:sp>
        <p:nvSpPr>
          <p:cNvPr id="1048854" name="TextBox 2"/>
          <p:cNvSpPr txBox="1"/>
          <p:nvPr/>
        </p:nvSpPr>
        <p:spPr>
          <a:xfrm>
            <a:off x="640080" y="749808"/>
            <a:ext cx="10881360" cy="82296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3200" i="0">
                <a:solidFill>
                  <a:srgbClr val="1E2761"/>
                </a:solidFill>
                <a:latin typeface="Cambria"/>
              </a:rPr>
              <a:t>Negative Marking &amp; Smart Attempt Strategy</a:t>
            </a:r>
          </a:p>
        </p:txBody>
      </p:sp>
      <p:sp>
        <p:nvSpPr>
          <p:cNvPr id="1048855" name="TextBox 3"/>
          <p:cNvSpPr txBox="1"/>
          <p:nvPr/>
        </p:nvSpPr>
        <p:spPr>
          <a:xfrm>
            <a:off x="548640" y="6528816"/>
            <a:ext cx="7315200" cy="27432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0" sz="900" i="0">
                <a:solidFill>
                  <a:srgbClr val="6B7696"/>
                </a:solidFill>
                <a:latin typeface="Calibri"/>
              </a:rPr>
              <a:t>NORTH EAST INFOSYS — CBT EXAM AWARENESS PROGRAMME</a:t>
            </a:r>
          </a:p>
        </p:txBody>
      </p:sp>
      <p:sp>
        <p:nvSpPr>
          <p:cNvPr id="1048856" name="TextBox 4"/>
          <p:cNvSpPr txBox="1"/>
          <p:nvPr/>
        </p:nvSpPr>
        <p:spPr>
          <a:xfrm>
            <a:off x="11704320" y="6528816"/>
            <a:ext cx="365760" cy="27432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r"/>
            <a:r>
              <a:rPr b="0" sz="900" i="0">
                <a:solidFill>
                  <a:srgbClr val="6B7696"/>
                </a:solidFill>
                <a:latin typeface="Calibri"/>
              </a:rPr>
              <a:t>20</a:t>
            </a:r>
          </a:p>
        </p:txBody>
      </p:sp>
      <p:sp>
        <p:nvSpPr>
          <p:cNvPr id="1048857" name="Rounded Rectangle 5"/>
          <p:cNvSpPr/>
          <p:nvPr/>
        </p:nvSpPr>
        <p:spPr>
          <a:xfrm>
            <a:off x="640080" y="1828800"/>
            <a:ext cx="5120640" cy="3977639"/>
          </a:xfrm>
          <a:prstGeom prst="roundRect">
            <a:avLst>
              <a:gd name="adj" fmla="val 6000"/>
            </a:avLst>
          </a:prstGeom>
          <a:solidFill>
            <a:srgbClr val="F4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858" name="TextBox 6"/>
          <p:cNvSpPr txBox="1"/>
          <p:nvPr/>
        </p:nvSpPr>
        <p:spPr>
          <a:xfrm>
            <a:off x="914400" y="2057400"/>
            <a:ext cx="4572000" cy="32004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1300" i="0" spc="100">
                <a:solidFill>
                  <a:srgbClr val="D98A1F"/>
                </a:solidFill>
                <a:latin typeface="Calibri"/>
              </a:rPr>
              <a:t>HOW NEGATIVE MARKING WORKS</a:t>
            </a:r>
          </a:p>
        </p:txBody>
      </p:sp>
      <p:sp>
        <p:nvSpPr>
          <p:cNvPr id="1048859" name="TextBox 7"/>
          <p:cNvSpPr txBox="1"/>
          <p:nvPr/>
        </p:nvSpPr>
        <p:spPr>
          <a:xfrm>
            <a:off x="914400" y="2468880"/>
            <a:ext cx="4572000" cy="201168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indent="-177800" marL="177800">
              <a:lnSpc>
                <a:spcPct val="105000"/>
              </a:lnSpc>
              <a:spcAft>
                <a:spcPts val="1000"/>
              </a:spcAft>
              <a:buClr>
                <a:srgbClr val="D98A1F"/>
              </a:buClr>
              <a:buFont typeface="Arial"/>
              <a:buChar char="•"/>
            </a:pPr>
            <a:r>
              <a:rPr b="0" sz="1300">
                <a:solidFill>
                  <a:srgbClr val="3D496E"/>
                </a:solidFill>
                <a:latin typeface="Calibri"/>
              </a:rPr>
              <a:t>Most CBT recruitment exams deduct marks for wrong answers</a:t>
            </a:r>
          </a:p>
          <a:p>
            <a:pPr indent="-177800" marL="177800">
              <a:lnSpc>
                <a:spcPct val="105000"/>
              </a:lnSpc>
              <a:spcAft>
                <a:spcPts val="1000"/>
              </a:spcAft>
              <a:buClr>
                <a:srgbClr val="D98A1F"/>
              </a:buClr>
              <a:buFont typeface="Arial"/>
              <a:buChar char="•"/>
            </a:pPr>
            <a:r>
              <a:rPr b="0" sz="1300">
                <a:solidFill>
                  <a:srgbClr val="3D496E"/>
                </a:solidFill>
                <a:latin typeface="Calibri"/>
              </a:rPr>
              <a:t>Typical deduction: 1/3 (0.33) mark per wrong answer for 1-mark questions</a:t>
            </a:r>
          </a:p>
          <a:p>
            <a:pPr indent="-177800" marL="177800">
              <a:lnSpc>
                <a:spcPct val="105000"/>
              </a:lnSpc>
              <a:spcAft>
                <a:spcPts val="1000"/>
              </a:spcAft>
              <a:buClr>
                <a:srgbClr val="D98A1F"/>
              </a:buClr>
              <a:buFont typeface="Arial"/>
              <a:buChar char="•"/>
            </a:pPr>
            <a:r>
              <a:rPr b="0" sz="1300">
                <a:solidFill>
                  <a:srgbClr val="3D496E"/>
                </a:solidFill>
                <a:latin typeface="Calibri"/>
              </a:rPr>
              <a:t>Unattempted questions score zero — no penalty for leaving them blank</a:t>
            </a:r>
          </a:p>
          <a:p>
            <a:pPr indent="-177800" marL="177800">
              <a:lnSpc>
                <a:spcPct val="105000"/>
              </a:lnSpc>
              <a:spcAft>
                <a:spcPts val="1000"/>
              </a:spcAft>
              <a:buClr>
                <a:srgbClr val="D98A1F"/>
              </a:buClr>
              <a:buFont typeface="Arial"/>
              <a:buChar char="•"/>
            </a:pPr>
            <a:r>
              <a:rPr b="0" sz="1300">
                <a:solidFill>
                  <a:srgbClr val="3D496E"/>
                </a:solidFill>
                <a:latin typeface="Calibri"/>
              </a:rPr>
              <a:t>Exact ratio varies by exam; always check the official notification</a:t>
            </a:r>
          </a:p>
        </p:txBody>
      </p:sp>
      <p:sp>
        <p:nvSpPr>
          <p:cNvPr id="1048860" name="Rounded Rectangle 8"/>
          <p:cNvSpPr/>
          <p:nvPr/>
        </p:nvSpPr>
        <p:spPr>
          <a:xfrm>
            <a:off x="914400" y="4572000"/>
            <a:ext cx="4572000" cy="105156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861" name="TextBox 9"/>
          <p:cNvSpPr txBox="1"/>
          <p:nvPr/>
        </p:nvSpPr>
        <p:spPr>
          <a:xfrm>
            <a:off x="1143000" y="4736592"/>
            <a:ext cx="4114800" cy="77724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>
              <a:lnSpc>
                <a:spcPct val="120000"/>
              </a:lnSpc>
            </a:pPr>
            <a:r>
              <a:rPr b="1" sz="1250" i="0">
                <a:solidFill>
                  <a:srgbClr val="1E2761"/>
                </a:solidFill>
                <a:latin typeface="Calibri"/>
              </a:rPr>
              <a:t>Rule of thumb: only attempt a question if you can eliminate at least 2 of 4 options with confidence.</a:t>
            </a:r>
          </a:p>
        </p:txBody>
      </p:sp>
      <p:sp>
        <p:nvSpPr>
          <p:cNvPr id="1048862" name="TextBox 10"/>
          <p:cNvSpPr txBox="1"/>
          <p:nvPr/>
        </p:nvSpPr>
        <p:spPr>
          <a:xfrm>
            <a:off x="6126480" y="1874519"/>
            <a:ext cx="5486400" cy="32004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1300" i="0" spc="120">
                <a:solidFill>
                  <a:srgbClr val="D98A1F"/>
                </a:solidFill>
                <a:latin typeface="Calibri"/>
              </a:rPr>
              <a:t>EXAM-DAY CHECKLIST</a:t>
            </a:r>
          </a:p>
        </p:txBody>
      </p:sp>
      <p:sp>
        <p:nvSpPr>
          <p:cNvPr id="1048863" name="TextBox 11"/>
          <p:cNvSpPr txBox="1"/>
          <p:nvPr/>
        </p:nvSpPr>
        <p:spPr>
          <a:xfrm>
            <a:off x="6126480" y="2240280"/>
            <a:ext cx="5486400" cy="347472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indent="-177800" marL="177800">
              <a:lnSpc>
                <a:spcPct val="105000"/>
              </a:lnSpc>
              <a:spcAft>
                <a:spcPts val="1000"/>
              </a:spcAft>
              <a:buClr>
                <a:srgbClr val="D98A1F"/>
              </a:buClr>
              <a:buFont typeface="Arial"/>
              <a:buChar char="•"/>
            </a:pPr>
            <a:r>
              <a:rPr b="0" sz="1300">
                <a:solidFill>
                  <a:srgbClr val="3D496E"/>
                </a:solidFill>
                <a:latin typeface="Calibri"/>
              </a:rPr>
              <a:t>Take full-length mock CBTs so the interface feels familiar, not new</a:t>
            </a:r>
          </a:p>
          <a:p>
            <a:pPr indent="-177800" marL="177800">
              <a:lnSpc>
                <a:spcPct val="105000"/>
              </a:lnSpc>
              <a:spcAft>
                <a:spcPts val="1000"/>
              </a:spcAft>
              <a:buClr>
                <a:srgbClr val="D98A1F"/>
              </a:buClr>
              <a:buFont typeface="Arial"/>
              <a:buChar char="•"/>
            </a:pPr>
            <a:r>
              <a:rPr b="0" sz="1300">
                <a:solidFill>
                  <a:srgbClr val="3D496E"/>
                </a:solidFill>
                <a:latin typeface="Calibri"/>
              </a:rPr>
              <a:t>Carry admit card + valid original photo ID — mandatory for entry</a:t>
            </a:r>
          </a:p>
          <a:p>
            <a:pPr indent="-177800" marL="177800">
              <a:lnSpc>
                <a:spcPct val="105000"/>
              </a:lnSpc>
              <a:spcAft>
                <a:spcPts val="1000"/>
              </a:spcAft>
              <a:buClr>
                <a:srgbClr val="D98A1F"/>
              </a:buClr>
              <a:buFont typeface="Arial"/>
              <a:buChar char="•"/>
            </a:pPr>
            <a:r>
              <a:rPr b="0" sz="1300">
                <a:solidFill>
                  <a:srgbClr val="3D496E"/>
                </a:solidFill>
                <a:latin typeface="Calibri"/>
              </a:rPr>
              <a:t>Reach the exam centre at least 45–60 minutes early</a:t>
            </a:r>
          </a:p>
          <a:p>
            <a:pPr indent="-177800" marL="177800">
              <a:lnSpc>
                <a:spcPct val="105000"/>
              </a:lnSpc>
              <a:spcAft>
                <a:spcPts val="1000"/>
              </a:spcAft>
              <a:buClr>
                <a:srgbClr val="D98A1F"/>
              </a:buClr>
              <a:buFont typeface="Arial"/>
              <a:buChar char="•"/>
            </a:pPr>
            <a:r>
              <a:rPr b="0" sz="1300">
                <a:solidFill>
                  <a:srgbClr val="3D496E"/>
                </a:solidFill>
                <a:latin typeface="Calibri"/>
              </a:rPr>
              <a:t>Use the on-screen calculator/rough sheet provided; don't rely on memory for calculations</a:t>
            </a:r>
          </a:p>
          <a:p>
            <a:pPr indent="-177800" marL="177800">
              <a:lnSpc>
                <a:spcPct val="105000"/>
              </a:lnSpc>
              <a:spcAft>
                <a:spcPts val="1000"/>
              </a:spcAft>
              <a:buClr>
                <a:srgbClr val="D98A1F"/>
              </a:buClr>
              <a:buFont typeface="Arial"/>
              <a:buChar char="•"/>
            </a:pPr>
            <a:r>
              <a:rPr b="0" sz="1300">
                <a:solidFill>
                  <a:srgbClr val="3D496E"/>
                </a:solidFill>
                <a:latin typeface="Calibri"/>
              </a:rPr>
              <a:t>Attempt your strongest section first to bank marks and build confidence</a:t>
            </a:r>
          </a:p>
          <a:p>
            <a:pPr indent="-177800" marL="177800">
              <a:lnSpc>
                <a:spcPct val="105000"/>
              </a:lnSpc>
              <a:spcAft>
                <a:spcPts val="1000"/>
              </a:spcAft>
              <a:buClr>
                <a:srgbClr val="D98A1F"/>
              </a:buClr>
              <a:buFont typeface="Arial"/>
              <a:buChar char="•"/>
            </a:pPr>
            <a:r>
              <a:rPr b="0" sz="1300">
                <a:solidFill>
                  <a:srgbClr val="3D496E"/>
                </a:solidFill>
                <a:latin typeface="Calibri"/>
              </a:rPr>
              <a:t>Watch the on-screen timer — CBT clocks run per-section in some exams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57" name=""/>
        <p:cNvGrpSpPr/>
        <p:nvPr/>
      </p:nvGrpSpPr>
      <p:grpSpPr>
        <a:xfrm/>
      </p:grpSpPr>
      <p:sp>
        <p:nvSpPr>
          <p:cNvPr id="1048864" name="TextBox 1"/>
          <p:cNvSpPr txBox="1"/>
          <p:nvPr/>
        </p:nvSpPr>
        <p:spPr>
          <a:xfrm>
            <a:off x="640080" y="457200"/>
            <a:ext cx="9144000" cy="32004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1300" i="0" spc="150">
                <a:solidFill>
                  <a:srgbClr val="D98A1F"/>
                </a:solidFill>
                <a:latin typeface="Calibri"/>
              </a:rPr>
              <a:t>ACTION PLAN</a:t>
            </a:r>
          </a:p>
        </p:txBody>
      </p:sp>
      <p:sp>
        <p:nvSpPr>
          <p:cNvPr id="1048865" name="TextBox 2"/>
          <p:cNvSpPr txBox="1"/>
          <p:nvPr/>
        </p:nvSpPr>
        <p:spPr>
          <a:xfrm>
            <a:off x="640080" y="749808"/>
            <a:ext cx="10881360" cy="82296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3200" i="0">
                <a:solidFill>
                  <a:srgbClr val="1E2761"/>
                </a:solidFill>
                <a:latin typeface="Cambria"/>
              </a:rPr>
              <a:t>Your Preparation Roadmap</a:t>
            </a:r>
          </a:p>
        </p:txBody>
      </p:sp>
      <p:sp>
        <p:nvSpPr>
          <p:cNvPr id="1048866" name="TextBox 3"/>
          <p:cNvSpPr txBox="1"/>
          <p:nvPr/>
        </p:nvSpPr>
        <p:spPr>
          <a:xfrm>
            <a:off x="548640" y="6528816"/>
            <a:ext cx="7315200" cy="27432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0" sz="900" i="0">
                <a:solidFill>
                  <a:srgbClr val="6B7696"/>
                </a:solidFill>
                <a:latin typeface="Calibri"/>
              </a:rPr>
              <a:t>NORTH EAST INFOSYS — CBT EXAM AWARENESS PROGRAMME</a:t>
            </a:r>
          </a:p>
        </p:txBody>
      </p:sp>
      <p:sp>
        <p:nvSpPr>
          <p:cNvPr id="1048867" name="TextBox 4"/>
          <p:cNvSpPr txBox="1"/>
          <p:nvPr/>
        </p:nvSpPr>
        <p:spPr>
          <a:xfrm>
            <a:off x="11704320" y="6528816"/>
            <a:ext cx="365760" cy="27432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r"/>
            <a:r>
              <a:rPr b="0" sz="900" i="0">
                <a:solidFill>
                  <a:srgbClr val="6B7696"/>
                </a:solidFill>
                <a:latin typeface="Calibri"/>
              </a:rPr>
              <a:t>21</a:t>
            </a:r>
          </a:p>
        </p:txBody>
      </p:sp>
      <p:sp>
        <p:nvSpPr>
          <p:cNvPr id="1048868" name="Rectangle 5"/>
          <p:cNvSpPr/>
          <p:nvPr/>
        </p:nvSpPr>
        <p:spPr>
          <a:xfrm>
            <a:off x="1463040" y="2459736"/>
            <a:ext cx="9235440" cy="18288"/>
          </a:xfrm>
          <a:prstGeom prst="rect"/>
          <a:solidFill>
            <a:srgbClr val="DFE4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869" name="Oval 6"/>
          <p:cNvSpPr/>
          <p:nvPr/>
        </p:nvSpPr>
        <p:spPr>
          <a:xfrm>
            <a:off x="1152144" y="2148840"/>
            <a:ext cx="621792" cy="621792"/>
          </a:xfrm>
          <a:prstGeom prst="ellipse"/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870" name="TextBox 7"/>
          <p:cNvSpPr txBox="1"/>
          <p:nvPr/>
        </p:nvSpPr>
        <p:spPr>
          <a:xfrm>
            <a:off x="1152144" y="2148840"/>
            <a:ext cx="621792" cy="621792"/>
          </a:xfrm>
          <a:prstGeom prst="rect"/>
          <a:noFill/>
        </p:spPr>
        <p:txBody>
          <a:bodyPr anchor="ctr" bIns="0" lIns="0" rIns="0" tIns="0" wrap="square">
            <a:spAutoFit/>
          </a:bodyPr>
          <a:p>
            <a:pPr algn="ctr"/>
            <a:r>
              <a:rPr b="1" sz="1800" i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048871" name="TextBox 8"/>
          <p:cNvSpPr txBox="1"/>
          <p:nvPr/>
        </p:nvSpPr>
        <p:spPr>
          <a:xfrm>
            <a:off x="640080" y="3063240"/>
            <a:ext cx="1645920" cy="82296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ctr">
              <a:lnSpc>
                <a:spcPct val="110000"/>
              </a:lnSpc>
            </a:pPr>
            <a:r>
              <a:rPr b="1" sz="1300" i="0">
                <a:solidFill>
                  <a:srgbClr val="1E2761"/>
                </a:solidFill>
                <a:latin typeface="Calibri"/>
              </a:rPr>
              <a:t>Identify Your Target</a:t>
            </a:r>
          </a:p>
        </p:txBody>
      </p:sp>
      <p:sp>
        <p:nvSpPr>
          <p:cNvPr id="1048872" name="TextBox 9"/>
          <p:cNvSpPr txBox="1"/>
          <p:nvPr/>
        </p:nvSpPr>
        <p:spPr>
          <a:xfrm>
            <a:off x="640080" y="3840480"/>
            <a:ext cx="1645920" cy="201168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ctr">
              <a:lnSpc>
                <a:spcPct val="115000"/>
              </a:lnSpc>
            </a:pPr>
            <a:r>
              <a:rPr b="0" sz="1050" i="0">
                <a:solidFill>
                  <a:srgbClr val="6B7696"/>
                </a:solidFill>
                <a:latin typeface="Calibri"/>
              </a:rPr>
              <a:t>Match your qualification (10th / 12th / degree) to the right exam family</a:t>
            </a:r>
          </a:p>
        </p:txBody>
      </p:sp>
      <p:sp>
        <p:nvSpPr>
          <p:cNvPr id="1048873" name="Oval 10"/>
          <p:cNvSpPr/>
          <p:nvPr/>
        </p:nvSpPr>
        <p:spPr>
          <a:xfrm>
            <a:off x="2999232" y="2148840"/>
            <a:ext cx="621792" cy="621792"/>
          </a:xfrm>
          <a:prstGeom prst="ellipse"/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874" name="TextBox 11"/>
          <p:cNvSpPr txBox="1"/>
          <p:nvPr/>
        </p:nvSpPr>
        <p:spPr>
          <a:xfrm>
            <a:off x="2999232" y="2148840"/>
            <a:ext cx="621792" cy="621792"/>
          </a:xfrm>
          <a:prstGeom prst="rect"/>
          <a:noFill/>
        </p:spPr>
        <p:txBody>
          <a:bodyPr anchor="ctr" bIns="0" lIns="0" rIns="0" tIns="0" wrap="square">
            <a:spAutoFit/>
          </a:bodyPr>
          <a:p>
            <a:pPr algn="ctr"/>
            <a:r>
              <a:rPr b="1" sz="1800" i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48875" name="TextBox 12"/>
          <p:cNvSpPr txBox="1"/>
          <p:nvPr/>
        </p:nvSpPr>
        <p:spPr>
          <a:xfrm>
            <a:off x="2487168" y="3063240"/>
            <a:ext cx="1645920" cy="82296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ctr">
              <a:lnSpc>
                <a:spcPct val="110000"/>
              </a:lnSpc>
            </a:pPr>
            <a:r>
              <a:rPr b="1" sz="1300" i="0">
                <a:solidFill>
                  <a:srgbClr val="1E2761"/>
                </a:solidFill>
                <a:latin typeface="Calibri"/>
              </a:rPr>
              <a:t>Check Eligibility</a:t>
            </a:r>
          </a:p>
        </p:txBody>
      </p:sp>
      <p:sp>
        <p:nvSpPr>
          <p:cNvPr id="1048876" name="TextBox 13"/>
          <p:cNvSpPr txBox="1"/>
          <p:nvPr/>
        </p:nvSpPr>
        <p:spPr>
          <a:xfrm>
            <a:off x="2487168" y="3840480"/>
            <a:ext cx="1645920" cy="201168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ctr">
              <a:lnSpc>
                <a:spcPct val="115000"/>
              </a:lnSpc>
            </a:pPr>
            <a:r>
              <a:rPr b="0" sz="1050" i="0">
                <a:solidFill>
                  <a:srgbClr val="6B7696"/>
                </a:solidFill>
                <a:latin typeface="Calibri"/>
              </a:rPr>
              <a:t>Confirm age limit, category relaxation &amp; qualification for your chosen post</a:t>
            </a:r>
          </a:p>
        </p:txBody>
      </p:sp>
      <p:sp>
        <p:nvSpPr>
          <p:cNvPr id="1048877" name="Oval 14"/>
          <p:cNvSpPr/>
          <p:nvPr/>
        </p:nvSpPr>
        <p:spPr>
          <a:xfrm>
            <a:off x="4846320" y="2148840"/>
            <a:ext cx="621792" cy="621792"/>
          </a:xfrm>
          <a:prstGeom prst="ellipse"/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878" name="TextBox 15"/>
          <p:cNvSpPr txBox="1"/>
          <p:nvPr/>
        </p:nvSpPr>
        <p:spPr>
          <a:xfrm>
            <a:off x="4846320" y="2148840"/>
            <a:ext cx="621792" cy="621792"/>
          </a:xfrm>
          <a:prstGeom prst="rect"/>
          <a:noFill/>
        </p:spPr>
        <p:txBody>
          <a:bodyPr anchor="ctr" bIns="0" lIns="0" rIns="0" tIns="0" wrap="square">
            <a:spAutoFit/>
          </a:bodyPr>
          <a:p>
            <a:pPr algn="ctr"/>
            <a:r>
              <a:rPr b="1" sz="1800" i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048879" name="TextBox 16"/>
          <p:cNvSpPr txBox="1"/>
          <p:nvPr/>
        </p:nvSpPr>
        <p:spPr>
          <a:xfrm>
            <a:off x="4334256" y="3063240"/>
            <a:ext cx="1645920" cy="82296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ctr">
              <a:lnSpc>
                <a:spcPct val="110000"/>
              </a:lnSpc>
            </a:pPr>
            <a:r>
              <a:rPr b="1" sz="1300" i="0">
                <a:solidFill>
                  <a:srgbClr val="1E2761"/>
                </a:solidFill>
                <a:latin typeface="Calibri"/>
              </a:rPr>
              <a:t>Track Notifications</a:t>
            </a:r>
          </a:p>
        </p:txBody>
      </p:sp>
      <p:sp>
        <p:nvSpPr>
          <p:cNvPr id="1048880" name="TextBox 17"/>
          <p:cNvSpPr txBox="1"/>
          <p:nvPr/>
        </p:nvSpPr>
        <p:spPr>
          <a:xfrm>
            <a:off x="4334256" y="3840480"/>
            <a:ext cx="1645920" cy="201168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ctr">
              <a:lnSpc>
                <a:spcPct val="115000"/>
              </a:lnSpc>
            </a:pPr>
            <a:r>
              <a:rPr b="0" sz="1050" i="0">
                <a:solidFill>
                  <a:srgbClr val="6B7696"/>
                </a:solidFill>
                <a:latin typeface="Calibri"/>
              </a:rPr>
              <a:t>Bookmark official sites; follow the exam calendar so you never miss a window</a:t>
            </a:r>
          </a:p>
        </p:txBody>
      </p:sp>
      <p:sp>
        <p:nvSpPr>
          <p:cNvPr id="1048881" name="Oval 18"/>
          <p:cNvSpPr/>
          <p:nvPr/>
        </p:nvSpPr>
        <p:spPr>
          <a:xfrm>
            <a:off x="6693408" y="2148840"/>
            <a:ext cx="621792" cy="621792"/>
          </a:xfrm>
          <a:prstGeom prst="ellipse"/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882" name="TextBox 19"/>
          <p:cNvSpPr txBox="1"/>
          <p:nvPr/>
        </p:nvSpPr>
        <p:spPr>
          <a:xfrm>
            <a:off x="6693408" y="2148840"/>
            <a:ext cx="621792" cy="621792"/>
          </a:xfrm>
          <a:prstGeom prst="rect"/>
          <a:noFill/>
        </p:spPr>
        <p:txBody>
          <a:bodyPr anchor="ctr" bIns="0" lIns="0" rIns="0" tIns="0" wrap="square">
            <a:spAutoFit/>
          </a:bodyPr>
          <a:p>
            <a:pPr algn="ctr"/>
            <a:r>
              <a:rPr b="1" sz="1800" i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048883" name="TextBox 20"/>
          <p:cNvSpPr txBox="1"/>
          <p:nvPr/>
        </p:nvSpPr>
        <p:spPr>
          <a:xfrm>
            <a:off x="6181344" y="3063240"/>
            <a:ext cx="1645920" cy="82296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ctr">
              <a:lnSpc>
                <a:spcPct val="110000"/>
              </a:lnSpc>
            </a:pPr>
            <a:r>
              <a:rPr b="1" sz="1300" i="0">
                <a:solidFill>
                  <a:srgbClr val="1E2761"/>
                </a:solidFill>
                <a:latin typeface="Calibri"/>
              </a:rPr>
              <a:t>Register Early</a:t>
            </a:r>
          </a:p>
        </p:txBody>
      </p:sp>
      <p:sp>
        <p:nvSpPr>
          <p:cNvPr id="1048884" name="TextBox 21"/>
          <p:cNvSpPr txBox="1"/>
          <p:nvPr/>
        </p:nvSpPr>
        <p:spPr>
          <a:xfrm>
            <a:off x="6181344" y="3840480"/>
            <a:ext cx="1645920" cy="201168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ctr">
              <a:lnSpc>
                <a:spcPct val="115000"/>
              </a:lnSpc>
            </a:pPr>
            <a:r>
              <a:rPr b="0" sz="1050" i="0">
                <a:solidFill>
                  <a:srgbClr val="6B7696"/>
                </a:solidFill>
                <a:latin typeface="Calibri"/>
              </a:rPr>
              <a:t>Complete online application well before the deadline — avoid last-minute errors</a:t>
            </a:r>
          </a:p>
        </p:txBody>
      </p:sp>
      <p:sp>
        <p:nvSpPr>
          <p:cNvPr id="1048885" name="Oval 22"/>
          <p:cNvSpPr/>
          <p:nvPr/>
        </p:nvSpPr>
        <p:spPr>
          <a:xfrm>
            <a:off x="8540496" y="2148840"/>
            <a:ext cx="621792" cy="621792"/>
          </a:xfrm>
          <a:prstGeom prst="ellipse"/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886" name="TextBox 23"/>
          <p:cNvSpPr txBox="1"/>
          <p:nvPr/>
        </p:nvSpPr>
        <p:spPr>
          <a:xfrm>
            <a:off x="8540496" y="2148840"/>
            <a:ext cx="621792" cy="621792"/>
          </a:xfrm>
          <a:prstGeom prst="rect"/>
          <a:noFill/>
        </p:spPr>
        <p:txBody>
          <a:bodyPr anchor="ctr" bIns="0" lIns="0" rIns="0" tIns="0" wrap="square">
            <a:spAutoFit/>
          </a:bodyPr>
          <a:p>
            <a:pPr algn="ctr"/>
            <a:r>
              <a:rPr b="1" sz="1800" i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048887" name="TextBox 24"/>
          <p:cNvSpPr txBox="1"/>
          <p:nvPr/>
        </p:nvSpPr>
        <p:spPr>
          <a:xfrm>
            <a:off x="8028432" y="3063240"/>
            <a:ext cx="1645920" cy="82296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ctr">
              <a:lnSpc>
                <a:spcPct val="110000"/>
              </a:lnSpc>
            </a:pPr>
            <a:r>
              <a:rPr b="1" sz="1300" i="0">
                <a:solidFill>
                  <a:srgbClr val="1E2761"/>
                </a:solidFill>
                <a:latin typeface="Calibri"/>
              </a:rPr>
              <a:t>Practice CBT Mocks</a:t>
            </a:r>
          </a:p>
        </p:txBody>
      </p:sp>
      <p:sp>
        <p:nvSpPr>
          <p:cNvPr id="1048888" name="TextBox 25"/>
          <p:cNvSpPr txBox="1"/>
          <p:nvPr/>
        </p:nvSpPr>
        <p:spPr>
          <a:xfrm>
            <a:off x="8028432" y="3840480"/>
            <a:ext cx="1645920" cy="201168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ctr">
              <a:lnSpc>
                <a:spcPct val="115000"/>
              </a:lnSpc>
            </a:pPr>
            <a:r>
              <a:rPr b="0" sz="1050" i="0">
                <a:solidFill>
                  <a:srgbClr val="6B7696"/>
                </a:solidFill>
                <a:latin typeface="Calibri"/>
              </a:rPr>
              <a:t>Simulate the real screen interface, timing and negative marking</a:t>
            </a:r>
          </a:p>
        </p:txBody>
      </p:sp>
      <p:sp>
        <p:nvSpPr>
          <p:cNvPr id="1048889" name="Oval 26"/>
          <p:cNvSpPr/>
          <p:nvPr/>
        </p:nvSpPr>
        <p:spPr>
          <a:xfrm>
            <a:off x="10387584" y="2148840"/>
            <a:ext cx="621792" cy="621792"/>
          </a:xfrm>
          <a:prstGeom prst="ellipse"/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890" name="TextBox 27"/>
          <p:cNvSpPr txBox="1"/>
          <p:nvPr/>
        </p:nvSpPr>
        <p:spPr>
          <a:xfrm>
            <a:off x="10387584" y="2148840"/>
            <a:ext cx="621792" cy="621792"/>
          </a:xfrm>
          <a:prstGeom prst="rect"/>
          <a:noFill/>
        </p:spPr>
        <p:txBody>
          <a:bodyPr anchor="ctr" bIns="0" lIns="0" rIns="0" tIns="0" wrap="square">
            <a:spAutoFit/>
          </a:bodyPr>
          <a:p>
            <a:pPr algn="ctr"/>
            <a:r>
              <a:rPr b="1" sz="1800" i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048891" name="TextBox 28"/>
          <p:cNvSpPr txBox="1"/>
          <p:nvPr/>
        </p:nvSpPr>
        <p:spPr>
          <a:xfrm>
            <a:off x="9875520" y="3063240"/>
            <a:ext cx="1645920" cy="82296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ctr">
              <a:lnSpc>
                <a:spcPct val="110000"/>
              </a:lnSpc>
            </a:pPr>
            <a:r>
              <a:rPr b="1" sz="1300" i="0">
                <a:solidFill>
                  <a:srgbClr val="1E2761"/>
                </a:solidFill>
                <a:latin typeface="Calibri"/>
              </a:rPr>
              <a:t>Be Exam-Day Ready</a:t>
            </a:r>
          </a:p>
        </p:txBody>
      </p:sp>
      <p:sp>
        <p:nvSpPr>
          <p:cNvPr id="1048892" name="TextBox 29"/>
          <p:cNvSpPr txBox="1"/>
          <p:nvPr/>
        </p:nvSpPr>
        <p:spPr>
          <a:xfrm>
            <a:off x="9875520" y="3840480"/>
            <a:ext cx="1645920" cy="201168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ctr">
              <a:lnSpc>
                <a:spcPct val="115000"/>
              </a:lnSpc>
            </a:pPr>
            <a:r>
              <a:rPr b="0" sz="1050" i="0">
                <a:solidFill>
                  <a:srgbClr val="6B7696"/>
                </a:solidFill>
                <a:latin typeface="Calibri"/>
              </a:rPr>
              <a:t>Documents, timing and a calm strategy on the day itself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21840"/>
            </a:gs>
            <a:gs pos="100000">
              <a:srgbClr val="1E2761"/>
            </a:gs>
          </a:gsLst>
          <a:lin ang="6900000" scaled="1"/>
        </a:gradFill>
        <a:effectLst/>
      </p:bgPr>
    </p:bg>
    <p:spTree>
      <p:nvGrpSpPr>
        <p:cNvPr id="58" name=""/>
        <p:cNvGrpSpPr/>
        <p:nvPr/>
      </p:nvGrpSpPr>
      <p:grpSpPr>
        <a:xfrm/>
      </p:grpSpPr>
      <p:sp>
        <p:nvSpPr>
          <p:cNvPr id="1048893" name="TextBox 1"/>
          <p:cNvSpPr txBox="1"/>
          <p:nvPr/>
        </p:nvSpPr>
        <p:spPr>
          <a:xfrm>
            <a:off x="11704320" y="6528816"/>
            <a:ext cx="365760" cy="27432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r"/>
            <a:r>
              <a:rPr b="0" sz="900" i="0">
                <a:solidFill>
                  <a:srgbClr val="CADCFC"/>
                </a:solidFill>
                <a:latin typeface="Calibri"/>
              </a:rPr>
              <a:t>22</a:t>
            </a:r>
          </a:p>
        </p:txBody>
      </p:sp>
      <p:sp>
        <p:nvSpPr>
          <p:cNvPr id="1048894" name="TextBox 2"/>
          <p:cNvSpPr txBox="1"/>
          <p:nvPr/>
        </p:nvSpPr>
        <p:spPr>
          <a:xfrm>
            <a:off x="822960" y="640080"/>
            <a:ext cx="9144000" cy="36576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1400" i="0" spc="150">
                <a:solidFill>
                  <a:srgbClr val="D98A1F"/>
                </a:solidFill>
                <a:latin typeface="Calibri"/>
              </a:rPr>
              <a:t>KEY TAKEAWAYS</a:t>
            </a:r>
          </a:p>
        </p:txBody>
      </p:sp>
      <p:sp>
        <p:nvSpPr>
          <p:cNvPr id="1048895" name="TextBox 3"/>
          <p:cNvSpPr txBox="1"/>
          <p:nvPr/>
        </p:nvSpPr>
        <p:spPr>
          <a:xfrm>
            <a:off x="822960" y="1005840"/>
            <a:ext cx="10058400" cy="82296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3400" i="0">
                <a:solidFill>
                  <a:srgbClr val="FFFFFF"/>
                </a:solidFill>
                <a:latin typeface="Cambria"/>
              </a:rPr>
              <a:t>Remember This Before You Leave</a:t>
            </a:r>
          </a:p>
        </p:txBody>
      </p:sp>
      <p:sp>
        <p:nvSpPr>
          <p:cNvPr id="1048896" name="Oval 4"/>
          <p:cNvSpPr/>
          <p:nvPr/>
        </p:nvSpPr>
        <p:spPr>
          <a:xfrm>
            <a:off x="822960" y="1828800"/>
            <a:ext cx="365760" cy="365760"/>
          </a:xfrm>
          <a:prstGeom prst="ellipse"/>
          <a:solidFill>
            <a:srgbClr val="D98A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897" name="TextBox 5"/>
          <p:cNvSpPr txBox="1"/>
          <p:nvPr/>
        </p:nvSpPr>
        <p:spPr>
          <a:xfrm>
            <a:off x="822960" y="1828800"/>
            <a:ext cx="365760" cy="365760"/>
          </a:xfrm>
          <a:prstGeom prst="rect"/>
          <a:noFill/>
        </p:spPr>
        <p:txBody>
          <a:bodyPr anchor="ctr" bIns="0" lIns="0" rIns="0" tIns="0" wrap="square">
            <a:spAutoFit/>
          </a:bodyPr>
          <a:p>
            <a:pPr algn="ctr"/>
            <a:r>
              <a:rPr b="1" sz="1300" i="0">
                <a:solidFill>
                  <a:srgbClr val="121840"/>
                </a:solidFill>
                <a:latin typeface="Calibri"/>
              </a:rPr>
              <a:t>1</a:t>
            </a:r>
          </a:p>
        </p:txBody>
      </p:sp>
      <p:sp>
        <p:nvSpPr>
          <p:cNvPr id="1048898" name="TextBox 6"/>
          <p:cNvSpPr txBox="1"/>
          <p:nvPr/>
        </p:nvSpPr>
        <p:spPr>
          <a:xfrm>
            <a:off x="1371600" y="1773936"/>
            <a:ext cx="9966960" cy="68580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>
              <a:lnSpc>
                <a:spcPct val="115000"/>
              </a:lnSpc>
            </a:pPr>
            <a:r>
              <a:rPr b="0" sz="1350" i="0">
                <a:solidFill>
                  <a:srgbClr val="FFFFFF"/>
                </a:solidFill>
                <a:latin typeface="Calibri"/>
              </a:rPr>
              <a:t>CBT exams power almost every major government job path today — SSC, Railways, Banking and UGC NET all use it.</a:t>
            </a:r>
          </a:p>
        </p:txBody>
      </p:sp>
      <p:sp>
        <p:nvSpPr>
          <p:cNvPr id="1048899" name="Oval 7"/>
          <p:cNvSpPr/>
          <p:nvPr/>
        </p:nvSpPr>
        <p:spPr>
          <a:xfrm>
            <a:off x="822960" y="2578608"/>
            <a:ext cx="365760" cy="365760"/>
          </a:xfrm>
          <a:prstGeom prst="ellipse"/>
          <a:solidFill>
            <a:srgbClr val="D98A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900" name="TextBox 8"/>
          <p:cNvSpPr txBox="1"/>
          <p:nvPr/>
        </p:nvSpPr>
        <p:spPr>
          <a:xfrm>
            <a:off x="822960" y="2578608"/>
            <a:ext cx="365760" cy="365760"/>
          </a:xfrm>
          <a:prstGeom prst="rect"/>
          <a:noFill/>
        </p:spPr>
        <p:txBody>
          <a:bodyPr anchor="ctr" bIns="0" lIns="0" rIns="0" tIns="0" wrap="square">
            <a:spAutoFit/>
          </a:bodyPr>
          <a:p>
            <a:pPr algn="ctr"/>
            <a:r>
              <a:rPr b="1" sz="1300" i="0">
                <a:solidFill>
                  <a:srgbClr val="121840"/>
                </a:solidFill>
                <a:latin typeface="Calibri"/>
              </a:rPr>
              <a:t>2</a:t>
            </a:r>
          </a:p>
        </p:txBody>
      </p:sp>
      <p:sp>
        <p:nvSpPr>
          <p:cNvPr id="1048901" name="TextBox 9"/>
          <p:cNvSpPr txBox="1"/>
          <p:nvPr/>
        </p:nvSpPr>
        <p:spPr>
          <a:xfrm>
            <a:off x="1371600" y="2523744"/>
            <a:ext cx="9966960" cy="68580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>
              <a:lnSpc>
                <a:spcPct val="115000"/>
              </a:lnSpc>
            </a:pPr>
            <a:r>
              <a:rPr b="0" sz="1350" i="0">
                <a:solidFill>
                  <a:srgbClr val="FFFFFF"/>
                </a:solidFill>
                <a:latin typeface="Calibri"/>
              </a:rPr>
              <a:t>Eligibility differs by exam: match your qualification (10th, 12th, degree or PG) to the right opportunity.</a:t>
            </a:r>
          </a:p>
        </p:txBody>
      </p:sp>
      <p:sp>
        <p:nvSpPr>
          <p:cNvPr id="1048902" name="Oval 10"/>
          <p:cNvSpPr/>
          <p:nvPr/>
        </p:nvSpPr>
        <p:spPr>
          <a:xfrm>
            <a:off x="822960" y="3328416"/>
            <a:ext cx="365760" cy="365760"/>
          </a:xfrm>
          <a:prstGeom prst="ellipse"/>
          <a:solidFill>
            <a:srgbClr val="D98A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903" name="TextBox 11"/>
          <p:cNvSpPr txBox="1"/>
          <p:nvPr/>
        </p:nvSpPr>
        <p:spPr>
          <a:xfrm>
            <a:off x="822960" y="3328416"/>
            <a:ext cx="365760" cy="365760"/>
          </a:xfrm>
          <a:prstGeom prst="rect"/>
          <a:noFill/>
        </p:spPr>
        <p:txBody>
          <a:bodyPr anchor="ctr" bIns="0" lIns="0" rIns="0" tIns="0" wrap="square">
            <a:spAutoFit/>
          </a:bodyPr>
          <a:p>
            <a:pPr algn="ctr"/>
            <a:r>
              <a:rPr b="1" sz="1300" i="0">
                <a:solidFill>
                  <a:srgbClr val="121840"/>
                </a:solidFill>
                <a:latin typeface="Calibri"/>
              </a:rPr>
              <a:t>3</a:t>
            </a:r>
          </a:p>
        </p:txBody>
      </p:sp>
      <p:sp>
        <p:nvSpPr>
          <p:cNvPr id="1048904" name="TextBox 12"/>
          <p:cNvSpPr txBox="1"/>
          <p:nvPr/>
        </p:nvSpPr>
        <p:spPr>
          <a:xfrm>
            <a:off x="1371600" y="3273552"/>
            <a:ext cx="9966960" cy="68580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>
              <a:lnSpc>
                <a:spcPct val="115000"/>
              </a:lnSpc>
            </a:pPr>
            <a:r>
              <a:rPr b="0" sz="1350" i="0">
                <a:solidFill>
                  <a:srgbClr val="FFFFFF"/>
                </a:solidFill>
                <a:latin typeface="Calibri"/>
              </a:rPr>
              <a:t>2026 brings a packed calendar — SSC CHSL, RRB NTPC/Group D, multiple IBPS exams and two UGC NET cycles all open this year.</a:t>
            </a:r>
          </a:p>
        </p:txBody>
      </p:sp>
      <p:sp>
        <p:nvSpPr>
          <p:cNvPr id="1048905" name="Oval 13"/>
          <p:cNvSpPr/>
          <p:nvPr/>
        </p:nvSpPr>
        <p:spPr>
          <a:xfrm>
            <a:off x="822960" y="4078224"/>
            <a:ext cx="365760" cy="365760"/>
          </a:xfrm>
          <a:prstGeom prst="ellipse"/>
          <a:solidFill>
            <a:srgbClr val="D98A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906" name="TextBox 14"/>
          <p:cNvSpPr txBox="1"/>
          <p:nvPr/>
        </p:nvSpPr>
        <p:spPr>
          <a:xfrm>
            <a:off x="822960" y="4078224"/>
            <a:ext cx="365760" cy="365760"/>
          </a:xfrm>
          <a:prstGeom prst="rect"/>
          <a:noFill/>
        </p:spPr>
        <p:txBody>
          <a:bodyPr anchor="ctr" bIns="0" lIns="0" rIns="0" tIns="0" wrap="square">
            <a:spAutoFit/>
          </a:bodyPr>
          <a:p>
            <a:pPr algn="ctr"/>
            <a:r>
              <a:rPr b="1" sz="1300" i="0">
                <a:solidFill>
                  <a:srgbClr val="121840"/>
                </a:solidFill>
                <a:latin typeface="Calibri"/>
              </a:rPr>
              <a:t>4</a:t>
            </a:r>
          </a:p>
        </p:txBody>
      </p:sp>
      <p:sp>
        <p:nvSpPr>
          <p:cNvPr id="1048907" name="TextBox 15"/>
          <p:cNvSpPr txBox="1"/>
          <p:nvPr/>
        </p:nvSpPr>
        <p:spPr>
          <a:xfrm>
            <a:off x="1371600" y="4023360"/>
            <a:ext cx="9966960" cy="68580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>
              <a:lnSpc>
                <a:spcPct val="115000"/>
              </a:lnSpc>
            </a:pPr>
            <a:r>
              <a:rPr b="0" sz="1350" i="0">
                <a:solidFill>
                  <a:srgbClr val="FFFFFF"/>
                </a:solidFill>
                <a:latin typeface="Calibri"/>
              </a:rPr>
              <a:t>These jobs pay well and stay secure — pension cover, medical benefits and rare layoffs set them apart from private-sector roles.</a:t>
            </a:r>
          </a:p>
        </p:txBody>
      </p:sp>
      <p:sp>
        <p:nvSpPr>
          <p:cNvPr id="1048908" name="Oval 16"/>
          <p:cNvSpPr/>
          <p:nvPr/>
        </p:nvSpPr>
        <p:spPr>
          <a:xfrm>
            <a:off x="822960" y="4828032"/>
            <a:ext cx="365760" cy="365760"/>
          </a:xfrm>
          <a:prstGeom prst="ellipse"/>
          <a:solidFill>
            <a:srgbClr val="D98A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909" name="TextBox 17"/>
          <p:cNvSpPr txBox="1"/>
          <p:nvPr/>
        </p:nvSpPr>
        <p:spPr>
          <a:xfrm>
            <a:off x="822960" y="4828032"/>
            <a:ext cx="365760" cy="365760"/>
          </a:xfrm>
          <a:prstGeom prst="rect"/>
          <a:noFill/>
        </p:spPr>
        <p:txBody>
          <a:bodyPr anchor="ctr" bIns="0" lIns="0" rIns="0" tIns="0" wrap="square">
            <a:spAutoFit/>
          </a:bodyPr>
          <a:p>
            <a:pPr algn="ctr"/>
            <a:r>
              <a:rPr b="1" sz="1300" i="0">
                <a:solidFill>
                  <a:srgbClr val="121840"/>
                </a:solidFill>
                <a:latin typeface="Calibri"/>
              </a:rPr>
              <a:t>5</a:t>
            </a:r>
          </a:p>
        </p:txBody>
      </p:sp>
      <p:sp>
        <p:nvSpPr>
          <p:cNvPr id="1048910" name="TextBox 18"/>
          <p:cNvSpPr txBox="1"/>
          <p:nvPr/>
        </p:nvSpPr>
        <p:spPr>
          <a:xfrm>
            <a:off x="1371600" y="4773168"/>
            <a:ext cx="9966960" cy="68580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>
              <a:lnSpc>
                <a:spcPct val="115000"/>
              </a:lnSpc>
            </a:pPr>
            <a:r>
              <a:rPr b="0" sz="1350" i="0">
                <a:solidFill>
                  <a:srgbClr val="FFFFFF"/>
                </a:solidFill>
                <a:latin typeface="Calibri"/>
              </a:rPr>
              <a:t>Negative marking rewards accuracy over guesswork — attempt only what you're reasonably sure of.</a:t>
            </a:r>
          </a:p>
        </p:txBody>
      </p:sp>
      <p:sp>
        <p:nvSpPr>
          <p:cNvPr id="1048911" name="Oval 19"/>
          <p:cNvSpPr/>
          <p:nvPr/>
        </p:nvSpPr>
        <p:spPr>
          <a:xfrm>
            <a:off x="822960" y="5577840"/>
            <a:ext cx="365760" cy="365760"/>
          </a:xfrm>
          <a:prstGeom prst="ellipse"/>
          <a:solidFill>
            <a:srgbClr val="D98A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912" name="TextBox 20"/>
          <p:cNvSpPr txBox="1"/>
          <p:nvPr/>
        </p:nvSpPr>
        <p:spPr>
          <a:xfrm>
            <a:off x="822960" y="5577840"/>
            <a:ext cx="365760" cy="365760"/>
          </a:xfrm>
          <a:prstGeom prst="rect"/>
          <a:noFill/>
        </p:spPr>
        <p:txBody>
          <a:bodyPr anchor="ctr" bIns="0" lIns="0" rIns="0" tIns="0" wrap="square">
            <a:spAutoFit/>
          </a:bodyPr>
          <a:p>
            <a:pPr algn="ctr"/>
            <a:r>
              <a:rPr b="1" sz="1300" i="0">
                <a:solidFill>
                  <a:srgbClr val="121840"/>
                </a:solidFill>
                <a:latin typeface="Calibri"/>
              </a:rPr>
              <a:t>6</a:t>
            </a:r>
          </a:p>
        </p:txBody>
      </p:sp>
      <p:sp>
        <p:nvSpPr>
          <p:cNvPr id="1048913" name="TextBox 21"/>
          <p:cNvSpPr txBox="1"/>
          <p:nvPr/>
        </p:nvSpPr>
        <p:spPr>
          <a:xfrm>
            <a:off x="1371600" y="5522976"/>
            <a:ext cx="9966960" cy="68580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>
              <a:lnSpc>
                <a:spcPct val="115000"/>
              </a:lnSpc>
            </a:pPr>
            <a:r>
              <a:rPr b="0" sz="1350" i="0">
                <a:solidFill>
                  <a:srgbClr val="FFFFFF"/>
                </a:solidFill>
                <a:latin typeface="Calibri"/>
              </a:rPr>
              <a:t>Start early: track notifications, register on time, and practice full-length CBT mocks.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21840"/>
            </a:gs>
            <a:gs pos="100000">
              <a:srgbClr val="1E2761"/>
            </a:gs>
          </a:gsLst>
          <a:lin ang="6900000" scaled="1"/>
        </a:gradFill>
        <a:effectLst/>
      </p:bgPr>
    </p:bg>
    <p:spTree>
      <p:nvGrpSpPr>
        <p:cNvPr id="59" name=""/>
        <p:cNvGrpSpPr/>
        <p:nvPr/>
      </p:nvGrpSpPr>
      <p:grpSpPr>
        <a:xfrm/>
      </p:grpSpPr>
      <p:sp>
        <p:nvSpPr>
          <p:cNvPr id="1048914" name="TextBox 1"/>
          <p:cNvSpPr txBox="1"/>
          <p:nvPr/>
        </p:nvSpPr>
        <p:spPr>
          <a:xfrm>
            <a:off x="11704320" y="6528816"/>
            <a:ext cx="365760" cy="27432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r"/>
            <a:r>
              <a:rPr b="0" sz="900" i="0">
                <a:solidFill>
                  <a:srgbClr val="CADCFC"/>
                </a:solidFill>
                <a:latin typeface="Calibri"/>
              </a:rPr>
              <a:t>23</a:t>
            </a:r>
          </a:p>
        </p:txBody>
      </p:sp>
      <p:sp>
        <p:nvSpPr>
          <p:cNvPr id="1048915" name="TextBox 2"/>
          <p:cNvSpPr txBox="1"/>
          <p:nvPr/>
        </p:nvSpPr>
        <p:spPr>
          <a:xfrm>
            <a:off x="822960" y="640080"/>
            <a:ext cx="9144000" cy="36576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1400" i="0" spc="150">
                <a:solidFill>
                  <a:srgbClr val="D98A1F"/>
                </a:solidFill>
                <a:latin typeface="Calibri"/>
              </a:rPr>
              <a:t>OFFICIAL SOURCES</a:t>
            </a:r>
          </a:p>
        </p:txBody>
      </p:sp>
      <p:sp>
        <p:nvSpPr>
          <p:cNvPr id="1048916" name="TextBox 3"/>
          <p:cNvSpPr txBox="1"/>
          <p:nvPr/>
        </p:nvSpPr>
        <p:spPr>
          <a:xfrm>
            <a:off x="822960" y="1005840"/>
            <a:ext cx="10058400" cy="64008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3000" i="0">
                <a:solidFill>
                  <a:srgbClr val="FFFFFF"/>
                </a:solidFill>
                <a:latin typeface="Cambria"/>
              </a:rPr>
              <a:t>Always Verify on Official Websites</a:t>
            </a:r>
          </a:p>
        </p:txBody>
      </p:sp>
      <p:sp>
        <p:nvSpPr>
          <p:cNvPr id="1048917" name="Rounded Rectangle 4"/>
          <p:cNvSpPr/>
          <p:nvPr/>
        </p:nvSpPr>
        <p:spPr>
          <a:xfrm>
            <a:off x="822960" y="1965960"/>
            <a:ext cx="10515600" cy="548640"/>
          </a:xfrm>
          <a:prstGeom prst="roundRect">
            <a:avLst>
              <a:gd name="adj" fmla="val 15000"/>
            </a:avLst>
          </a:prstGeom>
          <a:solidFill>
            <a:srgbClr val="2C37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918" name="TextBox 5"/>
          <p:cNvSpPr txBox="1"/>
          <p:nvPr/>
        </p:nvSpPr>
        <p:spPr>
          <a:xfrm>
            <a:off x="1097280" y="1965960"/>
            <a:ext cx="2926080" cy="548640"/>
          </a:xfrm>
          <a:prstGeom prst="rect"/>
          <a:noFill/>
        </p:spPr>
        <p:txBody>
          <a:bodyPr anchor="ctr" bIns="0" lIns="0" rIns="0" tIns="0" wrap="square">
            <a:spAutoFit/>
          </a:bodyPr>
          <a:p>
            <a:pPr algn="l"/>
            <a:r>
              <a:rPr b="1" sz="1400" i="0">
                <a:solidFill>
                  <a:srgbClr val="D98A1F"/>
                </a:solidFill>
                <a:latin typeface="Calibri"/>
              </a:rPr>
              <a:t>SSC</a:t>
            </a:r>
          </a:p>
        </p:txBody>
      </p:sp>
      <p:sp>
        <p:nvSpPr>
          <p:cNvPr id="1048919" name="TextBox 6"/>
          <p:cNvSpPr txBox="1"/>
          <p:nvPr/>
        </p:nvSpPr>
        <p:spPr>
          <a:xfrm>
            <a:off x="4114800" y="1965960"/>
            <a:ext cx="6949440" cy="548640"/>
          </a:xfrm>
          <a:prstGeom prst="rect"/>
          <a:noFill/>
        </p:spPr>
        <p:txBody>
          <a:bodyPr anchor="ctr" bIns="0" lIns="0" rIns="0" tIns="0" wrap="square">
            <a:spAutoFit/>
          </a:bodyPr>
          <a:p>
            <a:pPr algn="l"/>
            <a:r>
              <a:rPr b="0" sz="1400" i="0">
                <a:solidFill>
                  <a:srgbClr val="FFFFFF"/>
                </a:solidFill>
                <a:latin typeface="Calibri"/>
              </a:rPr>
              <a:t>ssc.gov.in</a:t>
            </a:r>
          </a:p>
        </p:txBody>
      </p:sp>
      <p:sp>
        <p:nvSpPr>
          <p:cNvPr id="1048920" name="Rounded Rectangle 7"/>
          <p:cNvSpPr/>
          <p:nvPr/>
        </p:nvSpPr>
        <p:spPr>
          <a:xfrm>
            <a:off x="822960" y="2651760"/>
            <a:ext cx="10515600" cy="548640"/>
          </a:xfrm>
          <a:prstGeom prst="roundRect">
            <a:avLst>
              <a:gd name="adj" fmla="val 15000"/>
            </a:avLst>
          </a:prstGeom>
          <a:solidFill>
            <a:srgbClr val="2C37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921" name="TextBox 8"/>
          <p:cNvSpPr txBox="1"/>
          <p:nvPr/>
        </p:nvSpPr>
        <p:spPr>
          <a:xfrm>
            <a:off x="1097280" y="2651760"/>
            <a:ext cx="2926080" cy="548640"/>
          </a:xfrm>
          <a:prstGeom prst="rect"/>
          <a:noFill/>
        </p:spPr>
        <p:txBody>
          <a:bodyPr anchor="ctr" bIns="0" lIns="0" rIns="0" tIns="0" wrap="square">
            <a:spAutoFit/>
          </a:bodyPr>
          <a:p>
            <a:pPr algn="l"/>
            <a:r>
              <a:rPr b="1" sz="1400" i="0">
                <a:solidFill>
                  <a:srgbClr val="D98A1F"/>
                </a:solidFill>
                <a:latin typeface="Calibri"/>
              </a:rPr>
              <a:t>RRB / Railways</a:t>
            </a:r>
          </a:p>
        </p:txBody>
      </p:sp>
      <p:sp>
        <p:nvSpPr>
          <p:cNvPr id="1048922" name="TextBox 9"/>
          <p:cNvSpPr txBox="1"/>
          <p:nvPr/>
        </p:nvSpPr>
        <p:spPr>
          <a:xfrm>
            <a:off x="4114800" y="2651760"/>
            <a:ext cx="6949440" cy="548640"/>
          </a:xfrm>
          <a:prstGeom prst="rect"/>
          <a:noFill/>
        </p:spPr>
        <p:txBody>
          <a:bodyPr anchor="ctr" bIns="0" lIns="0" rIns="0" tIns="0" wrap="square">
            <a:spAutoFit/>
          </a:bodyPr>
          <a:p>
            <a:pPr algn="l"/>
            <a:r>
              <a:rPr b="0" sz="1400" i="0">
                <a:solidFill>
                  <a:srgbClr val="FFFFFF"/>
                </a:solidFill>
                <a:latin typeface="Calibri"/>
              </a:rPr>
              <a:t>indianrailways.gov.in  +  your regional RRB site</a:t>
            </a:r>
          </a:p>
        </p:txBody>
      </p:sp>
      <p:sp>
        <p:nvSpPr>
          <p:cNvPr id="1048923" name="Rounded Rectangle 10"/>
          <p:cNvSpPr/>
          <p:nvPr/>
        </p:nvSpPr>
        <p:spPr>
          <a:xfrm>
            <a:off x="822960" y="3337560"/>
            <a:ext cx="10515600" cy="548640"/>
          </a:xfrm>
          <a:prstGeom prst="roundRect">
            <a:avLst>
              <a:gd name="adj" fmla="val 15000"/>
            </a:avLst>
          </a:prstGeom>
          <a:solidFill>
            <a:srgbClr val="2C37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924" name="TextBox 11"/>
          <p:cNvSpPr txBox="1"/>
          <p:nvPr/>
        </p:nvSpPr>
        <p:spPr>
          <a:xfrm>
            <a:off x="1097280" y="3337560"/>
            <a:ext cx="2926080" cy="548640"/>
          </a:xfrm>
          <a:prstGeom prst="rect"/>
          <a:noFill/>
        </p:spPr>
        <p:txBody>
          <a:bodyPr anchor="ctr" bIns="0" lIns="0" rIns="0" tIns="0" wrap="square">
            <a:spAutoFit/>
          </a:bodyPr>
          <a:p>
            <a:pPr algn="l"/>
            <a:r>
              <a:rPr b="1" sz="1400" i="0">
                <a:solidFill>
                  <a:srgbClr val="D98A1F"/>
                </a:solidFill>
                <a:latin typeface="Calibri"/>
              </a:rPr>
              <a:t>IBPS</a:t>
            </a:r>
          </a:p>
        </p:txBody>
      </p:sp>
      <p:sp>
        <p:nvSpPr>
          <p:cNvPr id="1048925" name="TextBox 12"/>
          <p:cNvSpPr txBox="1"/>
          <p:nvPr/>
        </p:nvSpPr>
        <p:spPr>
          <a:xfrm>
            <a:off x="4114800" y="3337560"/>
            <a:ext cx="6949440" cy="548640"/>
          </a:xfrm>
          <a:prstGeom prst="rect"/>
          <a:noFill/>
        </p:spPr>
        <p:txBody>
          <a:bodyPr anchor="ctr" bIns="0" lIns="0" rIns="0" tIns="0" wrap="square">
            <a:spAutoFit/>
          </a:bodyPr>
          <a:p>
            <a:pPr algn="l"/>
            <a:r>
              <a:rPr b="0" sz="1400" i="0">
                <a:solidFill>
                  <a:srgbClr val="FFFFFF"/>
                </a:solidFill>
                <a:latin typeface="Calibri"/>
              </a:rPr>
              <a:t>ibps.in</a:t>
            </a:r>
          </a:p>
        </p:txBody>
      </p:sp>
      <p:sp>
        <p:nvSpPr>
          <p:cNvPr id="1048926" name="Rounded Rectangle 13"/>
          <p:cNvSpPr/>
          <p:nvPr/>
        </p:nvSpPr>
        <p:spPr>
          <a:xfrm>
            <a:off x="822960" y="4023360"/>
            <a:ext cx="10515600" cy="548640"/>
          </a:xfrm>
          <a:prstGeom prst="roundRect">
            <a:avLst>
              <a:gd name="adj" fmla="val 15000"/>
            </a:avLst>
          </a:prstGeom>
          <a:solidFill>
            <a:srgbClr val="2C37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927" name="TextBox 14"/>
          <p:cNvSpPr txBox="1"/>
          <p:nvPr/>
        </p:nvSpPr>
        <p:spPr>
          <a:xfrm>
            <a:off x="1097280" y="4023360"/>
            <a:ext cx="2926080" cy="548640"/>
          </a:xfrm>
          <a:prstGeom prst="rect"/>
          <a:noFill/>
        </p:spPr>
        <p:txBody>
          <a:bodyPr anchor="ctr" bIns="0" lIns="0" rIns="0" tIns="0" wrap="square">
            <a:spAutoFit/>
          </a:bodyPr>
          <a:p>
            <a:pPr algn="l"/>
            <a:r>
              <a:rPr b="1" sz="1400" i="0">
                <a:solidFill>
                  <a:srgbClr val="D98A1F"/>
                </a:solidFill>
                <a:latin typeface="Calibri"/>
              </a:rPr>
              <a:t>UGC NET / NTA</a:t>
            </a:r>
          </a:p>
        </p:txBody>
      </p:sp>
      <p:sp>
        <p:nvSpPr>
          <p:cNvPr id="1048928" name="TextBox 15"/>
          <p:cNvSpPr txBox="1"/>
          <p:nvPr/>
        </p:nvSpPr>
        <p:spPr>
          <a:xfrm>
            <a:off x="4114800" y="4023360"/>
            <a:ext cx="6949440" cy="548640"/>
          </a:xfrm>
          <a:prstGeom prst="rect"/>
          <a:noFill/>
        </p:spPr>
        <p:txBody>
          <a:bodyPr anchor="ctr" bIns="0" lIns="0" rIns="0" tIns="0" wrap="square">
            <a:spAutoFit/>
          </a:bodyPr>
          <a:p>
            <a:pPr algn="l"/>
            <a:r>
              <a:rPr b="0" sz="1400" i="0">
                <a:solidFill>
                  <a:srgbClr val="FFFFFF"/>
                </a:solidFill>
                <a:latin typeface="Calibri"/>
              </a:rPr>
              <a:t>ugcnet.nta.nic.in  +  nta.ac.in</a:t>
            </a:r>
          </a:p>
        </p:txBody>
      </p:sp>
      <p:sp>
        <p:nvSpPr>
          <p:cNvPr id="1048929" name="TextBox 16"/>
          <p:cNvSpPr txBox="1"/>
          <p:nvPr/>
        </p:nvSpPr>
        <p:spPr>
          <a:xfrm>
            <a:off x="822960" y="4892040"/>
            <a:ext cx="10515600" cy="64008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>
              <a:lnSpc>
                <a:spcPct val="120000"/>
              </a:lnSpc>
            </a:pPr>
            <a:r>
              <a:rPr b="0" sz="1200" i="1">
                <a:solidFill>
                  <a:srgbClr val="CADCFC"/>
                </a:solidFill>
                <a:latin typeface="Calibri"/>
              </a:rPr>
              <a:t>All exam dates in this presentation are tentative and based on published calendars as of July 2026 — always cross-check the official notification before applying.</a:t>
            </a:r>
          </a:p>
        </p:txBody>
      </p:sp>
      <p:sp>
        <p:nvSpPr>
          <p:cNvPr id="1048930" name="TextBox 17"/>
          <p:cNvSpPr txBox="1"/>
          <p:nvPr/>
        </p:nvSpPr>
        <p:spPr>
          <a:xfrm>
            <a:off x="822960" y="5623560"/>
            <a:ext cx="5486400" cy="64008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2800" i="0">
                <a:solidFill>
                  <a:srgbClr val="FFFFFF"/>
                </a:solidFill>
                <a:latin typeface="Cambria"/>
              </a:rPr>
              <a:t>Thank You</a:t>
            </a:r>
          </a:p>
        </p:txBody>
      </p:sp>
      <p:sp>
        <p:nvSpPr>
          <p:cNvPr id="1048931" name="TextBox 18"/>
          <p:cNvSpPr txBox="1"/>
          <p:nvPr/>
        </p:nvSpPr>
        <p:spPr>
          <a:xfrm>
            <a:off x="822960" y="6263640"/>
            <a:ext cx="10515600" cy="36576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0" sz="1200" i="0">
                <a:solidFill>
                  <a:srgbClr val="CADCFC"/>
                </a:solidFill>
                <a:latin typeface="Calibri"/>
              </a:rPr>
              <a:t>North East Infosys  |  northeastinfosysjrt@gmail.com  |  +91-7577968097  |  Jorhat, Assam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39" name=""/>
        <p:cNvGrpSpPr/>
        <p:nvPr/>
      </p:nvGrpSpPr>
      <p:grpSpPr>
        <a:xfrm/>
      </p:grpSpPr>
      <p:sp>
        <p:nvSpPr>
          <p:cNvPr id="1048633" name="TextBox 1"/>
          <p:cNvSpPr txBox="1"/>
          <p:nvPr/>
        </p:nvSpPr>
        <p:spPr>
          <a:xfrm>
            <a:off x="640080" y="457200"/>
            <a:ext cx="9144000" cy="19050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1300" i="0" spc="150">
                <a:solidFill>
                  <a:srgbClr val="D98A1F"/>
                </a:solidFill>
                <a:latin typeface="Calibri"/>
              </a:rPr>
              <a:t>THE BASICS</a:t>
            </a:r>
          </a:p>
        </p:txBody>
      </p:sp>
      <p:sp>
        <p:nvSpPr>
          <p:cNvPr id="1048634" name="TextBox 2"/>
          <p:cNvSpPr txBox="1"/>
          <p:nvPr/>
        </p:nvSpPr>
        <p:spPr>
          <a:xfrm>
            <a:off x="640080" y="749808"/>
            <a:ext cx="10881360" cy="482601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3200" i="0">
                <a:solidFill>
                  <a:srgbClr val="1E2761"/>
                </a:solidFill>
                <a:latin typeface="Cambria"/>
              </a:rPr>
              <a:t>What Is a CBT Exam?</a:t>
            </a:r>
          </a:p>
        </p:txBody>
      </p:sp>
      <p:sp>
        <p:nvSpPr>
          <p:cNvPr id="1048635" name="TextBox 3"/>
          <p:cNvSpPr txBox="1"/>
          <p:nvPr/>
        </p:nvSpPr>
        <p:spPr>
          <a:xfrm>
            <a:off x="548640" y="6528816"/>
            <a:ext cx="7315200" cy="127001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0" sz="900" i="0">
                <a:solidFill>
                  <a:srgbClr val="6B7696"/>
                </a:solidFill>
                <a:latin typeface="Calibri"/>
              </a:rPr>
              <a:t>NORTH EAST INFOSYS — CBT EXAM AWARENESS PROGRAMME</a:t>
            </a:r>
          </a:p>
        </p:txBody>
      </p:sp>
      <p:sp>
        <p:nvSpPr>
          <p:cNvPr id="1048636" name="TextBox 4"/>
          <p:cNvSpPr txBox="1"/>
          <p:nvPr/>
        </p:nvSpPr>
        <p:spPr>
          <a:xfrm>
            <a:off x="11704320" y="6528816"/>
            <a:ext cx="365760" cy="127001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r"/>
            <a:r>
              <a:rPr b="0" sz="900" i="0">
                <a:solidFill>
                  <a:srgbClr val="6B7696"/>
                </a:solidFill>
                <a:latin typeface="Calibri"/>
              </a:rPr>
              <a:t>3</a:t>
            </a:r>
          </a:p>
        </p:txBody>
      </p:sp>
      <p:sp>
        <p:nvSpPr>
          <p:cNvPr id="1048637" name="TextBox 5"/>
          <p:cNvSpPr txBox="1"/>
          <p:nvPr/>
        </p:nvSpPr>
        <p:spPr>
          <a:xfrm>
            <a:off x="640080" y="1737360"/>
            <a:ext cx="5120640" cy="114300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>
              <a:lnSpc>
                <a:spcPct val="125000"/>
              </a:lnSpc>
            </a:pPr>
            <a:r>
              <a:rPr b="0" sz="1500" i="0">
                <a:solidFill>
                  <a:srgbClr val="3D496E"/>
                </a:solidFill>
                <a:latin typeface="Calibri"/>
              </a:rPr>
              <a:t>A Computer-Based Test (CBT) is an exam taken on a computer instead of pen and paper. Questions appear on screen, candidates select answers with a mouse and keyboard, and scoring for objective questions is automatic.</a:t>
            </a:r>
          </a:p>
        </p:txBody>
      </p:sp>
      <p:sp>
        <p:nvSpPr>
          <p:cNvPr id="1048638" name="TextBox 6"/>
          <p:cNvSpPr txBox="1"/>
          <p:nvPr/>
        </p:nvSpPr>
        <p:spPr>
          <a:xfrm>
            <a:off x="640080" y="3429000"/>
            <a:ext cx="5120640" cy="85725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>
              <a:lnSpc>
                <a:spcPct val="125000"/>
              </a:lnSpc>
            </a:pPr>
            <a:r>
              <a:rPr b="1" sz="1500" i="0">
                <a:solidFill>
                  <a:srgbClr val="3D496E"/>
                </a:solidFill>
                <a:latin typeface="Calibri"/>
              </a:rPr>
              <a:t>Almost every major government recruitment and eligibility exam in India — SSC, Railways, Banking and UGC NET — is now conducted in CBT mode.</a:t>
            </a:r>
          </a:p>
        </p:txBody>
      </p:sp>
      <p:sp>
        <p:nvSpPr>
          <p:cNvPr id="1048639" name="Oval 7"/>
          <p:cNvSpPr/>
          <p:nvPr/>
        </p:nvSpPr>
        <p:spPr>
          <a:xfrm>
            <a:off x="6126480" y="1691640"/>
            <a:ext cx="502920" cy="502920"/>
          </a:xfrm>
          <a:prstGeom prst="ellipse"/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640" name="TextBox 8"/>
          <p:cNvSpPr txBox="1"/>
          <p:nvPr/>
        </p:nvSpPr>
        <p:spPr>
          <a:xfrm>
            <a:off x="6126480" y="1822450"/>
            <a:ext cx="502920" cy="241300"/>
          </a:xfrm>
          <a:prstGeom prst="rect"/>
          <a:noFill/>
        </p:spPr>
        <p:txBody>
          <a:bodyPr anchor="ctr" bIns="0" lIns="0" rIns="0" tIns="0" wrap="square">
            <a:spAutoFit/>
          </a:bodyPr>
          <a:p>
            <a:pPr algn="ctr"/>
            <a:r>
              <a:rPr b="1" sz="1600" i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048641" name="Rectangle 9"/>
          <p:cNvSpPr/>
          <p:nvPr/>
        </p:nvSpPr>
        <p:spPr>
          <a:xfrm>
            <a:off x="6364224" y="2194560"/>
            <a:ext cx="27432" cy="667512"/>
          </a:xfrm>
          <a:prstGeom prst="rect"/>
          <a:solidFill>
            <a:srgbClr val="DFE4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642" name="TextBox 10"/>
          <p:cNvSpPr txBox="1"/>
          <p:nvPr/>
        </p:nvSpPr>
        <p:spPr>
          <a:xfrm>
            <a:off x="6858000" y="1673352"/>
            <a:ext cx="4754880" cy="22860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1500" i="0">
                <a:solidFill>
                  <a:srgbClr val="1E2761"/>
                </a:solidFill>
                <a:latin typeface="Calibri"/>
              </a:rPr>
              <a:t>Secure Login</a:t>
            </a:r>
          </a:p>
        </p:txBody>
      </p:sp>
      <p:sp>
        <p:nvSpPr>
          <p:cNvPr id="1048643" name="TextBox 11"/>
          <p:cNvSpPr txBox="1"/>
          <p:nvPr/>
        </p:nvSpPr>
        <p:spPr>
          <a:xfrm>
            <a:off x="6858000" y="2020824"/>
            <a:ext cx="4754880" cy="36322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>
              <a:lnSpc>
                <a:spcPct val="110000"/>
              </a:lnSpc>
            </a:pPr>
            <a:r>
              <a:rPr b="0" sz="1150" i="0">
                <a:solidFill>
                  <a:srgbClr val="6B7696"/>
                </a:solidFill>
                <a:latin typeface="Calibri"/>
              </a:rPr>
              <a:t>Candidate is authenticated at the exam centre with admit card &amp; ID/biometrics</a:t>
            </a:r>
          </a:p>
        </p:txBody>
      </p:sp>
      <p:sp>
        <p:nvSpPr>
          <p:cNvPr id="1048644" name="Oval 12"/>
          <p:cNvSpPr/>
          <p:nvPr/>
        </p:nvSpPr>
        <p:spPr>
          <a:xfrm>
            <a:off x="6126480" y="2862072"/>
            <a:ext cx="502920" cy="502920"/>
          </a:xfrm>
          <a:prstGeom prst="ellipse"/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645" name="TextBox 13"/>
          <p:cNvSpPr txBox="1"/>
          <p:nvPr/>
        </p:nvSpPr>
        <p:spPr>
          <a:xfrm>
            <a:off x="6126480" y="2992881"/>
            <a:ext cx="502920" cy="241302"/>
          </a:xfrm>
          <a:prstGeom prst="rect"/>
          <a:noFill/>
        </p:spPr>
        <p:txBody>
          <a:bodyPr anchor="ctr" bIns="0" lIns="0" rIns="0" tIns="0" wrap="square">
            <a:spAutoFit/>
          </a:bodyPr>
          <a:p>
            <a:pPr algn="ctr"/>
            <a:r>
              <a:rPr b="1" sz="1600" i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48646" name="Rectangle 14"/>
          <p:cNvSpPr/>
          <p:nvPr/>
        </p:nvSpPr>
        <p:spPr>
          <a:xfrm>
            <a:off x="6364224" y="3364992"/>
            <a:ext cx="27432" cy="667512"/>
          </a:xfrm>
          <a:prstGeom prst="rect"/>
          <a:solidFill>
            <a:srgbClr val="DFE4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647" name="TextBox 15"/>
          <p:cNvSpPr txBox="1"/>
          <p:nvPr/>
        </p:nvSpPr>
        <p:spPr>
          <a:xfrm>
            <a:off x="6858000" y="2843784"/>
            <a:ext cx="4754880" cy="22860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1500" i="0">
                <a:solidFill>
                  <a:srgbClr val="1E2761"/>
                </a:solidFill>
                <a:latin typeface="Calibri"/>
              </a:rPr>
              <a:t>Attempt On Screen</a:t>
            </a:r>
          </a:p>
        </p:txBody>
      </p:sp>
      <p:sp>
        <p:nvSpPr>
          <p:cNvPr id="1048648" name="TextBox 16"/>
          <p:cNvSpPr txBox="1"/>
          <p:nvPr/>
        </p:nvSpPr>
        <p:spPr>
          <a:xfrm>
            <a:off x="6858000" y="3191256"/>
            <a:ext cx="4754880" cy="181611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>
              <a:lnSpc>
                <a:spcPct val="110000"/>
              </a:lnSpc>
            </a:pPr>
            <a:r>
              <a:rPr b="0" sz="1150" i="0">
                <a:solidFill>
                  <a:srgbClr val="6B7696"/>
                </a:solidFill>
                <a:latin typeface="Calibri"/>
              </a:rPr>
              <a:t>Navigate, mark for review, and change answers freely before submitting</a:t>
            </a:r>
          </a:p>
        </p:txBody>
      </p:sp>
      <p:sp>
        <p:nvSpPr>
          <p:cNvPr id="1048649" name="Oval 17"/>
          <p:cNvSpPr/>
          <p:nvPr/>
        </p:nvSpPr>
        <p:spPr>
          <a:xfrm>
            <a:off x="6126480" y="4032504"/>
            <a:ext cx="502920" cy="502920"/>
          </a:xfrm>
          <a:prstGeom prst="ellipse"/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650" name="TextBox 18"/>
          <p:cNvSpPr txBox="1"/>
          <p:nvPr/>
        </p:nvSpPr>
        <p:spPr>
          <a:xfrm>
            <a:off x="6126480" y="4163314"/>
            <a:ext cx="502920" cy="241300"/>
          </a:xfrm>
          <a:prstGeom prst="rect"/>
          <a:noFill/>
        </p:spPr>
        <p:txBody>
          <a:bodyPr anchor="ctr" bIns="0" lIns="0" rIns="0" tIns="0" wrap="square">
            <a:spAutoFit/>
          </a:bodyPr>
          <a:p>
            <a:pPr algn="ctr"/>
            <a:r>
              <a:rPr b="1" sz="1600" i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048651" name="Rectangle 19"/>
          <p:cNvSpPr/>
          <p:nvPr/>
        </p:nvSpPr>
        <p:spPr>
          <a:xfrm>
            <a:off x="6364224" y="4535424"/>
            <a:ext cx="27432" cy="667512"/>
          </a:xfrm>
          <a:prstGeom prst="rect"/>
          <a:solidFill>
            <a:srgbClr val="DFE4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652" name="TextBox 20"/>
          <p:cNvSpPr txBox="1"/>
          <p:nvPr/>
        </p:nvSpPr>
        <p:spPr>
          <a:xfrm>
            <a:off x="6858000" y="4014216"/>
            <a:ext cx="4754880" cy="22860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1500" i="0">
                <a:solidFill>
                  <a:srgbClr val="1E2761"/>
                </a:solidFill>
                <a:latin typeface="Calibri"/>
              </a:rPr>
              <a:t>Auto Evaluation</a:t>
            </a:r>
          </a:p>
        </p:txBody>
      </p:sp>
      <p:sp>
        <p:nvSpPr>
          <p:cNvPr id="1048653" name="TextBox 21"/>
          <p:cNvSpPr txBox="1"/>
          <p:nvPr/>
        </p:nvSpPr>
        <p:spPr>
          <a:xfrm>
            <a:off x="6858000" y="4361688"/>
            <a:ext cx="4754880" cy="363221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>
              <a:lnSpc>
                <a:spcPct val="110000"/>
              </a:lnSpc>
            </a:pPr>
            <a:r>
              <a:rPr b="0" sz="1150" i="0">
                <a:solidFill>
                  <a:srgbClr val="6B7696"/>
                </a:solidFill>
                <a:latin typeface="Calibri"/>
              </a:rPr>
              <a:t>Objective answers are scored instantly by the system — no manual checking</a:t>
            </a:r>
          </a:p>
        </p:txBody>
      </p:sp>
      <p:sp>
        <p:nvSpPr>
          <p:cNvPr id="1048654" name="Oval 22"/>
          <p:cNvSpPr/>
          <p:nvPr/>
        </p:nvSpPr>
        <p:spPr>
          <a:xfrm>
            <a:off x="6126480" y="5202936"/>
            <a:ext cx="502920" cy="502920"/>
          </a:xfrm>
          <a:prstGeom prst="ellipse"/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655" name="TextBox 23"/>
          <p:cNvSpPr txBox="1"/>
          <p:nvPr/>
        </p:nvSpPr>
        <p:spPr>
          <a:xfrm>
            <a:off x="6126480" y="5333746"/>
            <a:ext cx="502920" cy="241300"/>
          </a:xfrm>
          <a:prstGeom prst="rect"/>
          <a:noFill/>
        </p:spPr>
        <p:txBody>
          <a:bodyPr anchor="ctr" bIns="0" lIns="0" rIns="0" tIns="0" wrap="square">
            <a:spAutoFit/>
          </a:bodyPr>
          <a:p>
            <a:pPr algn="ctr"/>
            <a:r>
              <a:rPr b="1" sz="1600" i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048656" name="TextBox 24"/>
          <p:cNvSpPr txBox="1"/>
          <p:nvPr/>
        </p:nvSpPr>
        <p:spPr>
          <a:xfrm>
            <a:off x="6858000" y="5184648"/>
            <a:ext cx="4754880" cy="22860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1500" i="0">
                <a:solidFill>
                  <a:srgbClr val="1E2761"/>
                </a:solidFill>
                <a:latin typeface="Calibri"/>
              </a:rPr>
              <a:t>Fast, Fair Results</a:t>
            </a:r>
          </a:p>
        </p:txBody>
      </p:sp>
      <p:sp>
        <p:nvSpPr>
          <p:cNvPr id="1048657" name="TextBox 25"/>
          <p:cNvSpPr txBox="1"/>
          <p:nvPr/>
        </p:nvSpPr>
        <p:spPr>
          <a:xfrm>
            <a:off x="6858000" y="5532120"/>
            <a:ext cx="4754880" cy="181611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>
              <a:lnSpc>
                <a:spcPct val="110000"/>
              </a:lnSpc>
            </a:pPr>
            <a:r>
              <a:rPr b="0" sz="1150" i="0">
                <a:solidFill>
                  <a:srgbClr val="6B7696"/>
                </a:solidFill>
                <a:latin typeface="Calibri"/>
              </a:rPr>
              <a:t>Scorecards and merit lists are released far quicker than paper exams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40" name=""/>
        <p:cNvGrpSpPr/>
        <p:nvPr/>
      </p:nvGrpSpPr>
      <p:grpSpPr>
        <a:xfrm/>
      </p:grpSpPr>
      <p:sp>
        <p:nvSpPr>
          <p:cNvPr id="1048658" name="TextBox 1"/>
          <p:cNvSpPr txBox="1"/>
          <p:nvPr/>
        </p:nvSpPr>
        <p:spPr>
          <a:xfrm>
            <a:off x="640080" y="457200"/>
            <a:ext cx="9144000" cy="19050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1300" i="0" spc="150">
                <a:solidFill>
                  <a:srgbClr val="D98A1F"/>
                </a:solidFill>
                <a:latin typeface="Calibri"/>
              </a:rPr>
              <a:t>RELEVANCE</a:t>
            </a:r>
          </a:p>
        </p:txBody>
      </p:sp>
      <p:sp>
        <p:nvSpPr>
          <p:cNvPr id="1048659" name="TextBox 2"/>
          <p:cNvSpPr txBox="1"/>
          <p:nvPr/>
        </p:nvSpPr>
        <p:spPr>
          <a:xfrm>
            <a:off x="640080" y="749808"/>
            <a:ext cx="10881360" cy="482601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3200" i="0">
                <a:solidFill>
                  <a:srgbClr val="1E2761"/>
                </a:solidFill>
                <a:latin typeface="Cambria"/>
              </a:rPr>
              <a:t>Why This Matters for You</a:t>
            </a:r>
          </a:p>
        </p:txBody>
      </p:sp>
      <p:sp>
        <p:nvSpPr>
          <p:cNvPr id="1048660" name="TextBox 3"/>
          <p:cNvSpPr txBox="1"/>
          <p:nvPr/>
        </p:nvSpPr>
        <p:spPr>
          <a:xfrm>
            <a:off x="548640" y="6528816"/>
            <a:ext cx="7315200" cy="127001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0" sz="900" i="0">
                <a:solidFill>
                  <a:srgbClr val="6B7696"/>
                </a:solidFill>
                <a:latin typeface="Calibri"/>
              </a:rPr>
              <a:t>NORTH EAST INFOSYS — CBT EXAM AWARENESS PROGRAMME</a:t>
            </a:r>
          </a:p>
        </p:txBody>
      </p:sp>
      <p:sp>
        <p:nvSpPr>
          <p:cNvPr id="1048661" name="TextBox 4"/>
          <p:cNvSpPr txBox="1"/>
          <p:nvPr/>
        </p:nvSpPr>
        <p:spPr>
          <a:xfrm>
            <a:off x="11704320" y="6528816"/>
            <a:ext cx="365760" cy="127001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r"/>
            <a:r>
              <a:rPr b="0" sz="900" i="0">
                <a:solidFill>
                  <a:srgbClr val="6B7696"/>
                </a:solidFill>
                <a:latin typeface="Calibri"/>
              </a:rPr>
              <a:t>4</a:t>
            </a:r>
          </a:p>
        </p:txBody>
      </p:sp>
      <p:sp>
        <p:nvSpPr>
          <p:cNvPr id="1048662" name="Rounded Rectangle 5"/>
          <p:cNvSpPr/>
          <p:nvPr/>
        </p:nvSpPr>
        <p:spPr>
          <a:xfrm>
            <a:off x="640080" y="1828800"/>
            <a:ext cx="5257800" cy="1920240"/>
          </a:xfrm>
          <a:prstGeom prst="roundRect">
            <a:avLst>
              <a:gd name="adj" fmla="val 8000"/>
            </a:avLst>
          </a:prstGeom>
          <a:solidFill>
            <a:srgbClr val="F4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663" name="Oval 6"/>
          <p:cNvSpPr/>
          <p:nvPr/>
        </p:nvSpPr>
        <p:spPr>
          <a:xfrm>
            <a:off x="960120" y="2121408"/>
            <a:ext cx="502920" cy="502920"/>
          </a:xfrm>
          <a:prstGeom prst="ellipse"/>
          <a:solidFill>
            <a:srgbClr val="D98A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664" name="TextBox 7"/>
          <p:cNvSpPr txBox="1"/>
          <p:nvPr/>
        </p:nvSpPr>
        <p:spPr>
          <a:xfrm>
            <a:off x="960120" y="2252218"/>
            <a:ext cx="502920" cy="241300"/>
          </a:xfrm>
          <a:prstGeom prst="rect"/>
          <a:noFill/>
        </p:spPr>
        <p:txBody>
          <a:bodyPr anchor="ctr" bIns="0" lIns="0" rIns="0" tIns="0" wrap="square">
            <a:spAutoFit/>
          </a:bodyPr>
          <a:p>
            <a:pPr algn="ctr"/>
            <a:r>
              <a:rPr b="1" sz="1600" i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048665" name="TextBox 8"/>
          <p:cNvSpPr txBox="1"/>
          <p:nvPr/>
        </p:nvSpPr>
        <p:spPr>
          <a:xfrm>
            <a:off x="1691640" y="2103120"/>
            <a:ext cx="4023360" cy="24130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1600" i="0">
                <a:solidFill>
                  <a:srgbClr val="1E2761"/>
                </a:solidFill>
                <a:latin typeface="Calibri"/>
              </a:rPr>
              <a:t>Nationwide Opportunity</a:t>
            </a:r>
          </a:p>
        </p:txBody>
      </p:sp>
      <p:sp>
        <p:nvSpPr>
          <p:cNvPr id="1048666" name="TextBox 9"/>
          <p:cNvSpPr txBox="1"/>
          <p:nvPr/>
        </p:nvSpPr>
        <p:spPr>
          <a:xfrm>
            <a:off x="1691640" y="2578608"/>
            <a:ext cx="4023360" cy="40894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>
              <a:lnSpc>
                <a:spcPct val="115000"/>
              </a:lnSpc>
            </a:pPr>
            <a:r>
              <a:rPr b="0" sz="1200" i="0">
                <a:solidFill>
                  <a:srgbClr val="6B7696"/>
                </a:solidFill>
                <a:latin typeface="Calibri"/>
              </a:rPr>
              <a:t>One exam, thousands of vacancies across India — not limited by where you studied or your local network.</a:t>
            </a:r>
          </a:p>
        </p:txBody>
      </p:sp>
      <p:sp>
        <p:nvSpPr>
          <p:cNvPr id="1048667" name="Rounded Rectangle 10"/>
          <p:cNvSpPr/>
          <p:nvPr/>
        </p:nvSpPr>
        <p:spPr>
          <a:xfrm>
            <a:off x="6263640" y="1828800"/>
            <a:ext cx="5257800" cy="1920240"/>
          </a:xfrm>
          <a:prstGeom prst="roundRect">
            <a:avLst>
              <a:gd name="adj" fmla="val 8000"/>
            </a:avLst>
          </a:prstGeom>
          <a:solidFill>
            <a:srgbClr val="F4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668" name="Oval 11"/>
          <p:cNvSpPr/>
          <p:nvPr/>
        </p:nvSpPr>
        <p:spPr>
          <a:xfrm>
            <a:off x="6583680" y="2121408"/>
            <a:ext cx="502920" cy="502920"/>
          </a:xfrm>
          <a:prstGeom prst="ellipse"/>
          <a:solidFill>
            <a:srgbClr val="D98A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669" name="TextBox 12"/>
          <p:cNvSpPr txBox="1"/>
          <p:nvPr/>
        </p:nvSpPr>
        <p:spPr>
          <a:xfrm>
            <a:off x="6583680" y="2252218"/>
            <a:ext cx="502920" cy="241300"/>
          </a:xfrm>
          <a:prstGeom prst="rect"/>
          <a:noFill/>
        </p:spPr>
        <p:txBody>
          <a:bodyPr anchor="ctr" bIns="0" lIns="0" rIns="0" tIns="0" wrap="square">
            <a:spAutoFit/>
          </a:bodyPr>
          <a:p>
            <a:pPr algn="ctr"/>
            <a:r>
              <a:rPr b="1" sz="1600" i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48670" name="TextBox 13"/>
          <p:cNvSpPr txBox="1"/>
          <p:nvPr/>
        </p:nvSpPr>
        <p:spPr>
          <a:xfrm>
            <a:off x="7315200" y="2103120"/>
            <a:ext cx="4023360" cy="24130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1600" i="0">
                <a:solidFill>
                  <a:srgbClr val="1E2761"/>
                </a:solidFill>
                <a:latin typeface="Calibri"/>
              </a:rPr>
              <a:t>Fair &amp; Transparent</a:t>
            </a:r>
          </a:p>
        </p:txBody>
      </p:sp>
      <p:sp>
        <p:nvSpPr>
          <p:cNvPr id="1048671" name="TextBox 14"/>
          <p:cNvSpPr txBox="1"/>
          <p:nvPr/>
        </p:nvSpPr>
        <p:spPr>
          <a:xfrm>
            <a:off x="7315200" y="2578608"/>
            <a:ext cx="4023360" cy="40894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>
              <a:lnSpc>
                <a:spcPct val="115000"/>
              </a:lnSpc>
            </a:pPr>
            <a:r>
              <a:rPr b="0" sz="1200" i="0">
                <a:solidFill>
                  <a:srgbClr val="6B7696"/>
                </a:solidFill>
                <a:latin typeface="Calibri"/>
              </a:rPr>
              <a:t>Objective, computer-scored questions mean your result reflects your own preparation, not who you know.</a:t>
            </a:r>
          </a:p>
        </p:txBody>
      </p:sp>
      <p:sp>
        <p:nvSpPr>
          <p:cNvPr id="1048672" name="Rounded Rectangle 15"/>
          <p:cNvSpPr/>
          <p:nvPr/>
        </p:nvSpPr>
        <p:spPr>
          <a:xfrm>
            <a:off x="640080" y="3977640"/>
            <a:ext cx="5257800" cy="1920240"/>
          </a:xfrm>
          <a:prstGeom prst="roundRect">
            <a:avLst>
              <a:gd name="adj" fmla="val 8000"/>
            </a:avLst>
          </a:prstGeom>
          <a:solidFill>
            <a:srgbClr val="F4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673" name="Oval 16"/>
          <p:cNvSpPr/>
          <p:nvPr/>
        </p:nvSpPr>
        <p:spPr>
          <a:xfrm>
            <a:off x="960120" y="4270248"/>
            <a:ext cx="502920" cy="502920"/>
          </a:xfrm>
          <a:prstGeom prst="ellipse"/>
          <a:solidFill>
            <a:srgbClr val="D98A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674" name="TextBox 17"/>
          <p:cNvSpPr txBox="1"/>
          <p:nvPr/>
        </p:nvSpPr>
        <p:spPr>
          <a:xfrm>
            <a:off x="960120" y="4401058"/>
            <a:ext cx="502920" cy="241300"/>
          </a:xfrm>
          <a:prstGeom prst="rect"/>
          <a:noFill/>
        </p:spPr>
        <p:txBody>
          <a:bodyPr anchor="ctr" bIns="0" lIns="0" rIns="0" tIns="0" wrap="square">
            <a:spAutoFit/>
          </a:bodyPr>
          <a:p>
            <a:pPr algn="ctr"/>
            <a:r>
              <a:rPr b="1" sz="1600" i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048675" name="TextBox 18"/>
          <p:cNvSpPr txBox="1"/>
          <p:nvPr/>
        </p:nvSpPr>
        <p:spPr>
          <a:xfrm>
            <a:off x="1691640" y="4251960"/>
            <a:ext cx="4023360" cy="24130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1600" i="0">
                <a:solidFill>
                  <a:srgbClr val="1E2761"/>
                </a:solidFill>
                <a:latin typeface="Calibri"/>
              </a:rPr>
              <a:t>A Skill You Already Have</a:t>
            </a:r>
          </a:p>
        </p:txBody>
      </p:sp>
      <p:sp>
        <p:nvSpPr>
          <p:cNvPr id="1048676" name="TextBox 19"/>
          <p:cNvSpPr txBox="1"/>
          <p:nvPr/>
        </p:nvSpPr>
        <p:spPr>
          <a:xfrm>
            <a:off x="1691640" y="4727448"/>
            <a:ext cx="4023360" cy="40894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>
              <a:lnSpc>
                <a:spcPct val="115000"/>
              </a:lnSpc>
            </a:pPr>
            <a:r>
              <a:rPr b="0" sz="1200" i="0">
                <a:solidFill>
                  <a:srgbClr val="6B7696"/>
                </a:solidFill>
                <a:latin typeface="Calibri"/>
              </a:rPr>
              <a:t>Growing up with computers and smartphones gives Assam's students a real head start on CBT navigation.</a:t>
            </a:r>
          </a:p>
        </p:txBody>
      </p:sp>
      <p:sp>
        <p:nvSpPr>
          <p:cNvPr id="1048677" name="Rounded Rectangle 20"/>
          <p:cNvSpPr/>
          <p:nvPr/>
        </p:nvSpPr>
        <p:spPr>
          <a:xfrm>
            <a:off x="6263640" y="3977640"/>
            <a:ext cx="5257800" cy="1920240"/>
          </a:xfrm>
          <a:prstGeom prst="roundRect">
            <a:avLst>
              <a:gd name="adj" fmla="val 8000"/>
            </a:avLst>
          </a:prstGeom>
          <a:solidFill>
            <a:srgbClr val="F4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678" name="Oval 21"/>
          <p:cNvSpPr/>
          <p:nvPr/>
        </p:nvSpPr>
        <p:spPr>
          <a:xfrm>
            <a:off x="6583680" y="4270248"/>
            <a:ext cx="502920" cy="502920"/>
          </a:xfrm>
          <a:prstGeom prst="ellipse"/>
          <a:solidFill>
            <a:srgbClr val="D98A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679" name="TextBox 22"/>
          <p:cNvSpPr txBox="1"/>
          <p:nvPr/>
        </p:nvSpPr>
        <p:spPr>
          <a:xfrm>
            <a:off x="6583680" y="4401058"/>
            <a:ext cx="502920" cy="241300"/>
          </a:xfrm>
          <a:prstGeom prst="rect"/>
          <a:noFill/>
        </p:spPr>
        <p:txBody>
          <a:bodyPr anchor="ctr" bIns="0" lIns="0" rIns="0" tIns="0" wrap="square">
            <a:spAutoFit/>
          </a:bodyPr>
          <a:p>
            <a:pPr algn="ctr"/>
            <a:r>
              <a:rPr b="1" sz="1600" i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048680" name="TextBox 23"/>
          <p:cNvSpPr txBox="1"/>
          <p:nvPr/>
        </p:nvSpPr>
        <p:spPr>
          <a:xfrm>
            <a:off x="7315200" y="4251960"/>
            <a:ext cx="4023360" cy="24130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1600" i="0">
                <a:solidFill>
                  <a:srgbClr val="1E2761"/>
                </a:solidFill>
                <a:latin typeface="Calibri"/>
              </a:rPr>
              <a:t>Faster Outcomes</a:t>
            </a:r>
          </a:p>
        </p:txBody>
      </p:sp>
      <p:sp>
        <p:nvSpPr>
          <p:cNvPr id="1048681" name="TextBox 24"/>
          <p:cNvSpPr txBox="1"/>
          <p:nvPr/>
        </p:nvSpPr>
        <p:spPr>
          <a:xfrm>
            <a:off x="7315200" y="4727448"/>
            <a:ext cx="4023360" cy="40894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>
              <a:lnSpc>
                <a:spcPct val="115000"/>
              </a:lnSpc>
            </a:pPr>
            <a:r>
              <a:rPr b="0" sz="1200" i="0">
                <a:solidFill>
                  <a:srgbClr val="6B7696"/>
                </a:solidFill>
                <a:latin typeface="Calibri"/>
              </a:rPr>
              <a:t>Digital evaluation means quicker results and admit-card cycles than old paper-based exams.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41" name=""/>
        <p:cNvGrpSpPr/>
        <p:nvPr/>
      </p:nvGrpSpPr>
      <p:grpSpPr>
        <a:xfrm/>
      </p:grpSpPr>
      <p:sp>
        <p:nvSpPr>
          <p:cNvPr id="1048682" name="TextBox 1"/>
          <p:cNvSpPr txBox="1"/>
          <p:nvPr/>
        </p:nvSpPr>
        <p:spPr>
          <a:xfrm>
            <a:off x="640080" y="457200"/>
            <a:ext cx="9144000" cy="32004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1300" i="0" spc="150">
                <a:solidFill>
                  <a:srgbClr val="D98A1F"/>
                </a:solidFill>
                <a:latin typeface="Calibri"/>
              </a:rPr>
              <a:t>OVERVIEW</a:t>
            </a:r>
          </a:p>
        </p:txBody>
      </p:sp>
      <p:sp>
        <p:nvSpPr>
          <p:cNvPr id="1048683" name="TextBox 2"/>
          <p:cNvSpPr txBox="1"/>
          <p:nvPr/>
        </p:nvSpPr>
        <p:spPr>
          <a:xfrm>
            <a:off x="640080" y="749808"/>
            <a:ext cx="10881360" cy="82296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3200" i="0">
                <a:solidFill>
                  <a:srgbClr val="1E2761"/>
                </a:solidFill>
                <a:latin typeface="Cambria"/>
              </a:rPr>
              <a:t>The Four Major CBT Exam Families</a:t>
            </a:r>
          </a:p>
        </p:txBody>
      </p:sp>
      <p:sp>
        <p:nvSpPr>
          <p:cNvPr id="1048684" name="TextBox 3"/>
          <p:cNvSpPr txBox="1"/>
          <p:nvPr/>
        </p:nvSpPr>
        <p:spPr>
          <a:xfrm>
            <a:off x="548640" y="6528816"/>
            <a:ext cx="7315200" cy="27432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0" sz="900" i="0">
                <a:solidFill>
                  <a:srgbClr val="6B7696"/>
                </a:solidFill>
                <a:latin typeface="Calibri"/>
              </a:rPr>
              <a:t>NORTH EAST INFOSYS — CBT EXAM AWARENESS PROGRAMME</a:t>
            </a:r>
          </a:p>
        </p:txBody>
      </p:sp>
      <p:sp>
        <p:nvSpPr>
          <p:cNvPr id="1048685" name="TextBox 4"/>
          <p:cNvSpPr txBox="1"/>
          <p:nvPr/>
        </p:nvSpPr>
        <p:spPr>
          <a:xfrm>
            <a:off x="11704320" y="6528816"/>
            <a:ext cx="365760" cy="27432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r"/>
            <a:r>
              <a:rPr b="0" sz="900" i="0">
                <a:solidFill>
                  <a:srgbClr val="6B7696"/>
                </a:solidFill>
                <a:latin typeface="Calibri"/>
              </a:rPr>
              <a:t>5</a:t>
            </a:r>
          </a:p>
        </p:txBody>
      </p:sp>
      <p:sp>
        <p:nvSpPr>
          <p:cNvPr id="1048686" name="Rounded Rectangle 5"/>
          <p:cNvSpPr/>
          <p:nvPr/>
        </p:nvSpPr>
        <p:spPr>
          <a:xfrm>
            <a:off x="640080" y="1828800"/>
            <a:ext cx="2578608" cy="3977639"/>
          </a:xfrm>
          <a:prstGeom prst="roundRect">
            <a:avLst>
              <a:gd name="adj" fmla="val 6000"/>
            </a:avLst>
          </a:prstGeom>
          <a:solidFill>
            <a:srgbClr val="F4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687" name="Oval 6"/>
          <p:cNvSpPr/>
          <p:nvPr/>
        </p:nvSpPr>
        <p:spPr>
          <a:xfrm>
            <a:off x="1403604" y="2080260"/>
            <a:ext cx="1051560" cy="1051560"/>
          </a:xfrm>
          <a:prstGeom prst="ellipse"/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688" name="TextBox 7"/>
          <p:cNvSpPr txBox="1"/>
          <p:nvPr/>
        </p:nvSpPr>
        <p:spPr>
          <a:xfrm>
            <a:off x="1403604" y="2080260"/>
            <a:ext cx="1051560" cy="1051560"/>
          </a:xfrm>
          <a:prstGeom prst="rect"/>
          <a:noFill/>
        </p:spPr>
        <p:txBody>
          <a:bodyPr anchor="ctr" bIns="0" lIns="0" rIns="0" tIns="0" wrap="square">
            <a:spAutoFit/>
          </a:bodyPr>
          <a:p>
            <a:pPr algn="ctr"/>
            <a:r>
              <a:rPr b="1" sz="1700" i="0">
                <a:solidFill>
                  <a:srgbClr val="FFFFFF"/>
                </a:solidFill>
                <a:latin typeface="Calibri"/>
              </a:rPr>
              <a:t>SSC</a:t>
            </a:r>
          </a:p>
        </p:txBody>
      </p:sp>
      <p:sp>
        <p:nvSpPr>
          <p:cNvPr id="1048689" name="TextBox 8"/>
          <p:cNvSpPr txBox="1"/>
          <p:nvPr/>
        </p:nvSpPr>
        <p:spPr>
          <a:xfrm>
            <a:off x="868680" y="3429000"/>
            <a:ext cx="2121408" cy="91440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ctr">
              <a:lnSpc>
                <a:spcPct val="110000"/>
              </a:lnSpc>
            </a:pPr>
            <a:r>
              <a:rPr b="1" sz="1400" i="0">
                <a:solidFill>
                  <a:srgbClr val="1E2761"/>
                </a:solidFill>
                <a:latin typeface="Calibri"/>
              </a:rPr>
              <a:t>Staff Selection Commission</a:t>
            </a:r>
          </a:p>
        </p:txBody>
      </p:sp>
      <p:sp>
        <p:nvSpPr>
          <p:cNvPr id="1048690" name="TextBox 9"/>
          <p:cNvSpPr txBox="1"/>
          <p:nvPr/>
        </p:nvSpPr>
        <p:spPr>
          <a:xfrm>
            <a:off x="868680" y="4434840"/>
            <a:ext cx="2121408" cy="123444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ctr">
              <a:lnSpc>
                <a:spcPct val="120000"/>
              </a:lnSpc>
            </a:pPr>
            <a:r>
              <a:rPr b="0" sz="1100" i="0">
                <a:solidFill>
                  <a:srgbClr val="6B7696"/>
                </a:solidFill>
                <a:latin typeface="Calibri"/>
              </a:rPr>
              <a:t>Group B &amp; C civil posts in central government ministries &amp; departments</a:t>
            </a:r>
          </a:p>
        </p:txBody>
      </p:sp>
      <p:sp>
        <p:nvSpPr>
          <p:cNvPr id="1048691" name="Rounded Rectangle 10"/>
          <p:cNvSpPr/>
          <p:nvPr/>
        </p:nvSpPr>
        <p:spPr>
          <a:xfrm>
            <a:off x="3401568" y="1828800"/>
            <a:ext cx="2578608" cy="3977639"/>
          </a:xfrm>
          <a:prstGeom prst="roundRect">
            <a:avLst>
              <a:gd name="adj" fmla="val 6000"/>
            </a:avLst>
          </a:prstGeom>
          <a:solidFill>
            <a:srgbClr val="F4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692" name="Oval 11"/>
          <p:cNvSpPr/>
          <p:nvPr/>
        </p:nvSpPr>
        <p:spPr>
          <a:xfrm>
            <a:off x="4165092" y="2080260"/>
            <a:ext cx="1051560" cy="1051560"/>
          </a:xfrm>
          <a:prstGeom prst="ellipse"/>
          <a:solidFill>
            <a:srgbClr val="0F7C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693" name="TextBox 12"/>
          <p:cNvSpPr txBox="1"/>
          <p:nvPr/>
        </p:nvSpPr>
        <p:spPr>
          <a:xfrm>
            <a:off x="4165092" y="2080260"/>
            <a:ext cx="1051560" cy="1051560"/>
          </a:xfrm>
          <a:prstGeom prst="rect"/>
          <a:noFill/>
        </p:spPr>
        <p:txBody>
          <a:bodyPr anchor="ctr" bIns="0" lIns="0" rIns="0" tIns="0" wrap="square">
            <a:spAutoFit/>
          </a:bodyPr>
          <a:p>
            <a:pPr algn="ctr"/>
            <a:r>
              <a:rPr b="1" sz="1700" i="0">
                <a:solidFill>
                  <a:srgbClr val="FFFFFF"/>
                </a:solidFill>
                <a:latin typeface="Calibri"/>
              </a:rPr>
              <a:t>RRB</a:t>
            </a:r>
          </a:p>
        </p:txBody>
      </p:sp>
      <p:sp>
        <p:nvSpPr>
          <p:cNvPr id="1048694" name="TextBox 13"/>
          <p:cNvSpPr txBox="1"/>
          <p:nvPr/>
        </p:nvSpPr>
        <p:spPr>
          <a:xfrm>
            <a:off x="3630168" y="3429000"/>
            <a:ext cx="2121408" cy="91440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ctr">
              <a:lnSpc>
                <a:spcPct val="110000"/>
              </a:lnSpc>
            </a:pPr>
            <a:r>
              <a:rPr b="1" sz="1400" i="0">
                <a:solidFill>
                  <a:srgbClr val="1E2761"/>
                </a:solidFill>
                <a:latin typeface="Calibri"/>
              </a:rPr>
              <a:t>Railway Recruitment Boards</a:t>
            </a:r>
          </a:p>
        </p:txBody>
      </p:sp>
      <p:sp>
        <p:nvSpPr>
          <p:cNvPr id="1048695" name="TextBox 14"/>
          <p:cNvSpPr txBox="1"/>
          <p:nvPr/>
        </p:nvSpPr>
        <p:spPr>
          <a:xfrm>
            <a:off x="3630168" y="4434840"/>
            <a:ext cx="2121408" cy="123444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ctr">
              <a:lnSpc>
                <a:spcPct val="120000"/>
              </a:lnSpc>
            </a:pPr>
            <a:r>
              <a:rPr b="0" sz="1100" i="0">
                <a:solidFill>
                  <a:srgbClr val="6B7696"/>
                </a:solidFill>
                <a:latin typeface="Calibri"/>
              </a:rPr>
              <a:t>Technician, Loco Pilot, NTPC, Group D &amp; other Indian Railways posts</a:t>
            </a:r>
          </a:p>
        </p:txBody>
      </p:sp>
      <p:sp>
        <p:nvSpPr>
          <p:cNvPr id="1048696" name="Rounded Rectangle 15"/>
          <p:cNvSpPr/>
          <p:nvPr/>
        </p:nvSpPr>
        <p:spPr>
          <a:xfrm>
            <a:off x="6163056" y="1828800"/>
            <a:ext cx="2578608" cy="3977639"/>
          </a:xfrm>
          <a:prstGeom prst="roundRect">
            <a:avLst>
              <a:gd name="adj" fmla="val 6000"/>
            </a:avLst>
          </a:prstGeom>
          <a:solidFill>
            <a:srgbClr val="F4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697" name="Oval 16"/>
          <p:cNvSpPr/>
          <p:nvPr/>
        </p:nvSpPr>
        <p:spPr>
          <a:xfrm>
            <a:off x="6926580" y="2080260"/>
            <a:ext cx="1051560" cy="1051560"/>
          </a:xfrm>
          <a:prstGeom prst="ellipse"/>
          <a:solidFill>
            <a:srgbClr val="6B3F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698" name="TextBox 17"/>
          <p:cNvSpPr txBox="1"/>
          <p:nvPr/>
        </p:nvSpPr>
        <p:spPr>
          <a:xfrm>
            <a:off x="6926580" y="2080260"/>
            <a:ext cx="1051560" cy="1051560"/>
          </a:xfrm>
          <a:prstGeom prst="rect"/>
          <a:noFill/>
        </p:spPr>
        <p:txBody>
          <a:bodyPr anchor="ctr" bIns="0" lIns="0" rIns="0" tIns="0" wrap="square">
            <a:spAutoFit/>
          </a:bodyPr>
          <a:p>
            <a:pPr algn="ctr"/>
            <a:r>
              <a:rPr b="1" sz="1700" i="0">
                <a:solidFill>
                  <a:srgbClr val="FFFFFF"/>
                </a:solidFill>
                <a:latin typeface="Calibri"/>
              </a:rPr>
              <a:t>IBPS</a:t>
            </a:r>
          </a:p>
        </p:txBody>
      </p:sp>
      <p:sp>
        <p:nvSpPr>
          <p:cNvPr id="1048699" name="TextBox 18"/>
          <p:cNvSpPr txBox="1"/>
          <p:nvPr/>
        </p:nvSpPr>
        <p:spPr>
          <a:xfrm>
            <a:off x="6391656" y="3429000"/>
            <a:ext cx="2121408" cy="91440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ctr">
              <a:lnSpc>
                <a:spcPct val="110000"/>
              </a:lnSpc>
            </a:pPr>
            <a:r>
              <a:rPr b="1" sz="1400" i="0">
                <a:solidFill>
                  <a:srgbClr val="1E2761"/>
                </a:solidFill>
                <a:latin typeface="Calibri"/>
              </a:rPr>
              <a:t>Institute of Banking Personnel Selection</a:t>
            </a:r>
          </a:p>
        </p:txBody>
      </p:sp>
      <p:sp>
        <p:nvSpPr>
          <p:cNvPr id="1048700" name="TextBox 19"/>
          <p:cNvSpPr txBox="1"/>
          <p:nvPr/>
        </p:nvSpPr>
        <p:spPr>
          <a:xfrm>
            <a:off x="6391656" y="4434840"/>
            <a:ext cx="2121408" cy="123444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ctr">
              <a:lnSpc>
                <a:spcPct val="120000"/>
              </a:lnSpc>
            </a:pPr>
            <a:r>
              <a:rPr b="0" sz="1100" i="0">
                <a:solidFill>
                  <a:srgbClr val="6B7696"/>
                </a:solidFill>
                <a:latin typeface="Calibri"/>
              </a:rPr>
              <a:t>PO, Clerk, Specialist Officer roles in public sector banks &amp; RRBs</a:t>
            </a:r>
          </a:p>
        </p:txBody>
      </p:sp>
      <p:sp>
        <p:nvSpPr>
          <p:cNvPr id="1048701" name="Rounded Rectangle 20"/>
          <p:cNvSpPr/>
          <p:nvPr/>
        </p:nvSpPr>
        <p:spPr>
          <a:xfrm>
            <a:off x="8924544" y="1828800"/>
            <a:ext cx="2578608" cy="3977639"/>
          </a:xfrm>
          <a:prstGeom prst="roundRect">
            <a:avLst>
              <a:gd name="adj" fmla="val 6000"/>
            </a:avLst>
          </a:prstGeom>
          <a:solidFill>
            <a:srgbClr val="F4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702" name="Oval 21"/>
          <p:cNvSpPr/>
          <p:nvPr/>
        </p:nvSpPr>
        <p:spPr>
          <a:xfrm>
            <a:off x="9688068" y="2080260"/>
            <a:ext cx="1051560" cy="1051560"/>
          </a:xfrm>
          <a:prstGeom prst="ellipse"/>
          <a:solidFill>
            <a:srgbClr val="B54A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703" name="TextBox 22"/>
          <p:cNvSpPr txBox="1"/>
          <p:nvPr/>
        </p:nvSpPr>
        <p:spPr>
          <a:xfrm>
            <a:off x="9688068" y="2080260"/>
            <a:ext cx="1051560" cy="1051560"/>
          </a:xfrm>
          <a:prstGeom prst="rect"/>
          <a:noFill/>
        </p:spPr>
        <p:txBody>
          <a:bodyPr anchor="ctr" bIns="0" lIns="0" rIns="0" tIns="0" wrap="square">
            <a:spAutoFit/>
          </a:bodyPr>
          <a:p>
            <a:pPr algn="ctr"/>
            <a:r>
              <a:rPr b="1" sz="1700" i="0">
                <a:solidFill>
                  <a:srgbClr val="FFFFFF"/>
                </a:solidFill>
                <a:latin typeface="Calibri"/>
              </a:rPr>
              <a:t>NET</a:t>
            </a:r>
          </a:p>
        </p:txBody>
      </p:sp>
      <p:sp>
        <p:nvSpPr>
          <p:cNvPr id="1048704" name="TextBox 23"/>
          <p:cNvSpPr txBox="1"/>
          <p:nvPr/>
        </p:nvSpPr>
        <p:spPr>
          <a:xfrm>
            <a:off x="9153144" y="3429000"/>
            <a:ext cx="2121408" cy="91440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ctr">
              <a:lnSpc>
                <a:spcPct val="110000"/>
              </a:lnSpc>
            </a:pPr>
            <a:r>
              <a:rPr b="1" sz="1400" i="0">
                <a:solidFill>
                  <a:srgbClr val="1E2761"/>
                </a:solidFill>
                <a:latin typeface="Calibri"/>
              </a:rPr>
              <a:t>UGC NET (National Testing Agency)</a:t>
            </a:r>
          </a:p>
        </p:txBody>
      </p:sp>
      <p:sp>
        <p:nvSpPr>
          <p:cNvPr id="1048705" name="TextBox 24"/>
          <p:cNvSpPr txBox="1"/>
          <p:nvPr/>
        </p:nvSpPr>
        <p:spPr>
          <a:xfrm>
            <a:off x="9153144" y="4434840"/>
            <a:ext cx="2121408" cy="123444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ctr">
              <a:lnSpc>
                <a:spcPct val="120000"/>
              </a:lnSpc>
            </a:pPr>
            <a:r>
              <a:rPr b="0" sz="1100" i="0">
                <a:solidFill>
                  <a:srgbClr val="6B7696"/>
                </a:solidFill>
                <a:latin typeface="Calibri"/>
              </a:rPr>
              <a:t>Eligibility for Assistant Professor &amp; Junior Research Fellowship — open to all postgraduate streams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42" name=""/>
        <p:cNvGrpSpPr/>
        <p:nvPr/>
      </p:nvGrpSpPr>
      <p:grpSpPr>
        <a:xfrm/>
      </p:grpSpPr>
      <p:sp>
        <p:nvSpPr>
          <p:cNvPr id="1048706" name="TextBox 1"/>
          <p:cNvSpPr txBox="1"/>
          <p:nvPr/>
        </p:nvSpPr>
        <p:spPr>
          <a:xfrm>
            <a:off x="640080" y="457200"/>
            <a:ext cx="9144000" cy="32004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1300" i="0" spc="150">
                <a:solidFill>
                  <a:srgbClr val="D98A1F"/>
                </a:solidFill>
                <a:latin typeface="Calibri"/>
              </a:rPr>
              <a:t>EXAM PROFILE — SSC</a:t>
            </a:r>
          </a:p>
        </p:txBody>
      </p:sp>
      <p:sp>
        <p:nvSpPr>
          <p:cNvPr id="1048707" name="TextBox 2"/>
          <p:cNvSpPr txBox="1"/>
          <p:nvPr/>
        </p:nvSpPr>
        <p:spPr>
          <a:xfrm>
            <a:off x="640080" y="749808"/>
            <a:ext cx="10881360" cy="82296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3200" i="0">
                <a:solidFill>
                  <a:srgbClr val="1E2761"/>
                </a:solidFill>
                <a:latin typeface="Cambria"/>
              </a:rPr>
              <a:t>Staff Selection Commission</a:t>
            </a:r>
          </a:p>
        </p:txBody>
      </p:sp>
      <p:sp>
        <p:nvSpPr>
          <p:cNvPr id="1048708" name="TextBox 3"/>
          <p:cNvSpPr txBox="1"/>
          <p:nvPr/>
        </p:nvSpPr>
        <p:spPr>
          <a:xfrm>
            <a:off x="640080" y="1371600"/>
            <a:ext cx="10881360" cy="45720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0" sz="1400" i="0">
                <a:solidFill>
                  <a:srgbClr val="6B7696"/>
                </a:solidFill>
                <a:latin typeface="Calibri"/>
              </a:rPr>
              <a:t>CGL, CHSL, MTS &amp; more — Group B/C posts in central government</a:t>
            </a:r>
          </a:p>
        </p:txBody>
      </p:sp>
      <p:sp>
        <p:nvSpPr>
          <p:cNvPr id="1048709" name="TextBox 4"/>
          <p:cNvSpPr txBox="1"/>
          <p:nvPr/>
        </p:nvSpPr>
        <p:spPr>
          <a:xfrm>
            <a:off x="548640" y="6528816"/>
            <a:ext cx="7315200" cy="27432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0" sz="900" i="0">
                <a:solidFill>
                  <a:srgbClr val="6B7696"/>
                </a:solidFill>
                <a:latin typeface="Calibri"/>
              </a:rPr>
              <a:t>NORTH EAST INFOSYS — CBT EXAM AWARENESS PROGRAMME</a:t>
            </a:r>
          </a:p>
        </p:txBody>
      </p:sp>
      <p:sp>
        <p:nvSpPr>
          <p:cNvPr id="1048710" name="TextBox 5"/>
          <p:cNvSpPr txBox="1"/>
          <p:nvPr/>
        </p:nvSpPr>
        <p:spPr>
          <a:xfrm>
            <a:off x="11704320" y="6528816"/>
            <a:ext cx="365760" cy="27432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r"/>
            <a:r>
              <a:rPr b="0" sz="900" i="0">
                <a:solidFill>
                  <a:srgbClr val="6B7696"/>
                </a:solidFill>
                <a:latin typeface="Calibri"/>
              </a:rPr>
              <a:t>6</a:t>
            </a:r>
          </a:p>
        </p:txBody>
      </p:sp>
      <p:sp>
        <p:nvSpPr>
          <p:cNvPr id="1048711" name="Oval 6"/>
          <p:cNvSpPr/>
          <p:nvPr/>
        </p:nvSpPr>
        <p:spPr>
          <a:xfrm>
            <a:off x="10447020" y="434340"/>
            <a:ext cx="777240" cy="777240"/>
          </a:xfrm>
          <a:prstGeom prst="ellipse"/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712" name="TextBox 7"/>
          <p:cNvSpPr txBox="1"/>
          <p:nvPr/>
        </p:nvSpPr>
        <p:spPr>
          <a:xfrm>
            <a:off x="10447020" y="434340"/>
            <a:ext cx="777240" cy="777240"/>
          </a:xfrm>
          <a:prstGeom prst="rect"/>
          <a:noFill/>
        </p:spPr>
        <p:txBody>
          <a:bodyPr anchor="ctr" bIns="0" lIns="0" rIns="0" tIns="0" wrap="square">
            <a:spAutoFit/>
          </a:bodyPr>
          <a:p>
            <a:pPr algn="ctr"/>
            <a:r>
              <a:rPr b="1" sz="1400" i="0">
                <a:solidFill>
                  <a:srgbClr val="FFFFFF"/>
                </a:solidFill>
                <a:latin typeface="Calibri"/>
              </a:rPr>
              <a:t>SSC</a:t>
            </a:r>
          </a:p>
        </p:txBody>
      </p:sp>
      <p:sp>
        <p:nvSpPr>
          <p:cNvPr id="1048713" name="TextBox 8"/>
          <p:cNvSpPr txBox="1"/>
          <p:nvPr/>
        </p:nvSpPr>
        <p:spPr>
          <a:xfrm>
            <a:off x="640080" y="1874519"/>
            <a:ext cx="5120640" cy="32004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1300" i="0" spc="120">
                <a:solidFill>
                  <a:srgbClr val="D98A1F"/>
                </a:solidFill>
                <a:latin typeface="Calibri"/>
              </a:rPr>
              <a:t>ELIGIBILITY</a:t>
            </a:r>
          </a:p>
        </p:txBody>
      </p:sp>
      <p:sp>
        <p:nvSpPr>
          <p:cNvPr id="1048714" name="TextBox 9"/>
          <p:cNvSpPr txBox="1"/>
          <p:nvPr/>
        </p:nvSpPr>
        <p:spPr>
          <a:xfrm>
            <a:off x="640080" y="2240280"/>
            <a:ext cx="5120640" cy="237744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indent="-177800" marL="177800">
              <a:lnSpc>
                <a:spcPct val="105000"/>
              </a:lnSpc>
              <a:spcAft>
                <a:spcPts val="1000"/>
              </a:spcAft>
              <a:buClr>
                <a:srgbClr val="D98A1F"/>
              </a:buClr>
              <a:buFont typeface="Arial"/>
              <a:buChar char="•"/>
            </a:pPr>
            <a:r>
              <a:rPr b="0" sz="1350">
                <a:solidFill>
                  <a:srgbClr val="3D496E"/>
                </a:solidFill>
                <a:latin typeface="Calibri"/>
              </a:rPr>
              <a:t>Qualification: 12th pass (CHSL) up to Bachelor's degree (CGL), depending on the post</a:t>
            </a:r>
          </a:p>
          <a:p>
            <a:pPr indent="-177800" marL="177800">
              <a:lnSpc>
                <a:spcPct val="105000"/>
              </a:lnSpc>
              <a:spcAft>
                <a:spcPts val="1000"/>
              </a:spcAft>
              <a:buClr>
                <a:srgbClr val="D98A1F"/>
              </a:buClr>
              <a:buFont typeface="Arial"/>
              <a:buChar char="•"/>
            </a:pPr>
            <a:r>
              <a:rPr b="0" sz="1350">
                <a:solidFill>
                  <a:srgbClr val="3D496E"/>
                </a:solidFill>
                <a:latin typeface="Calibri"/>
              </a:rPr>
              <a:t>Age limit: typically 18–30 years for most posts; up to 32 for select posts (e.g. JSO)</a:t>
            </a:r>
          </a:p>
          <a:p>
            <a:pPr indent="-177800" marL="177800">
              <a:lnSpc>
                <a:spcPct val="105000"/>
              </a:lnSpc>
              <a:spcAft>
                <a:spcPts val="1000"/>
              </a:spcAft>
              <a:buClr>
                <a:srgbClr val="D98A1F"/>
              </a:buClr>
              <a:buFont typeface="Arial"/>
              <a:buChar char="•"/>
            </a:pPr>
            <a:r>
              <a:rPr b="0" sz="1350">
                <a:solidFill>
                  <a:srgbClr val="3D496E"/>
                </a:solidFill>
                <a:latin typeface="Calibri"/>
              </a:rPr>
              <a:t>Age relaxation: +3 yrs OBC, +5 yrs SC/ST, up to +15 yrs PwBD (category-dependent)</a:t>
            </a:r>
          </a:p>
          <a:p>
            <a:pPr indent="-177800" marL="177800">
              <a:lnSpc>
                <a:spcPct val="105000"/>
              </a:lnSpc>
              <a:spcAft>
                <a:spcPts val="1000"/>
              </a:spcAft>
              <a:buClr>
                <a:srgbClr val="D98A1F"/>
              </a:buClr>
              <a:buFont typeface="Arial"/>
              <a:buChar char="•"/>
            </a:pPr>
            <a:r>
              <a:rPr b="0" sz="1350">
                <a:solidFill>
                  <a:srgbClr val="3D496E"/>
                </a:solidFill>
                <a:latin typeface="Calibri"/>
              </a:rPr>
              <a:t>Nationality: Indian citizen (some posts allow specified other nationalities)</a:t>
            </a:r>
          </a:p>
        </p:txBody>
      </p:sp>
      <p:sp>
        <p:nvSpPr>
          <p:cNvPr id="1048715" name="TextBox 10"/>
          <p:cNvSpPr txBox="1"/>
          <p:nvPr/>
        </p:nvSpPr>
        <p:spPr>
          <a:xfrm>
            <a:off x="6126480" y="1874519"/>
            <a:ext cx="5486400" cy="32004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1300" i="0" spc="120">
                <a:solidFill>
                  <a:srgbClr val="D98A1F"/>
                </a:solidFill>
                <a:latin typeface="Calibri"/>
              </a:rPr>
              <a:t>EXAM PATTERN (CBT)</a:t>
            </a:r>
          </a:p>
        </p:txBody>
      </p:sp>
      <p:sp>
        <p:nvSpPr>
          <p:cNvPr id="1048716" name="TextBox 11"/>
          <p:cNvSpPr txBox="1"/>
          <p:nvPr/>
        </p:nvSpPr>
        <p:spPr>
          <a:xfrm>
            <a:off x="6126480" y="2240280"/>
            <a:ext cx="5486400" cy="265176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indent="-177800" marL="177800">
              <a:lnSpc>
                <a:spcPct val="105000"/>
              </a:lnSpc>
              <a:spcAft>
                <a:spcPts val="1000"/>
              </a:spcAft>
              <a:buClr>
                <a:srgbClr val="D98A1F"/>
              </a:buClr>
              <a:buFont typeface="Arial"/>
              <a:buChar char="•"/>
            </a:pPr>
            <a:r>
              <a:rPr b="0" sz="1350">
                <a:solidFill>
                  <a:srgbClr val="3D496E"/>
                </a:solidFill>
                <a:latin typeface="Calibri"/>
              </a:rPr>
              <a:t>Two-tier structure — both tiers conducted fully online as CBT</a:t>
            </a:r>
          </a:p>
          <a:p>
            <a:pPr indent="-177800" marL="177800">
              <a:lnSpc>
                <a:spcPct val="105000"/>
              </a:lnSpc>
              <a:spcAft>
                <a:spcPts val="1000"/>
              </a:spcAft>
              <a:buClr>
                <a:srgbClr val="D98A1F"/>
              </a:buClr>
              <a:buFont typeface="Arial"/>
              <a:buChar char="•"/>
            </a:pPr>
            <a:r>
              <a:rPr b="0" sz="1350">
                <a:solidFill>
                  <a:srgbClr val="3D496E"/>
                </a:solidFill>
                <a:latin typeface="Calibri"/>
              </a:rPr>
              <a:t>Tier 1: qualifying stage — Reasoning, Quantitative Aptitude, English Comprehension, General Awareness</a:t>
            </a:r>
          </a:p>
          <a:p>
            <a:pPr indent="-177800" marL="177800">
              <a:lnSpc>
                <a:spcPct val="105000"/>
              </a:lnSpc>
              <a:spcAft>
                <a:spcPts val="1000"/>
              </a:spcAft>
              <a:buClr>
                <a:srgbClr val="D98A1F"/>
              </a:buClr>
              <a:buFont typeface="Arial"/>
              <a:buChar char="•"/>
            </a:pPr>
            <a:r>
              <a:rPr b="0" sz="1350">
                <a:solidFill>
                  <a:srgbClr val="3D496E"/>
                </a:solidFill>
                <a:latin typeface="Calibri"/>
              </a:rPr>
              <a:t>Tier 2 (Paper-I): decides final merit; CHSL Tier 2 adds a mandatory skill/typing test</a:t>
            </a:r>
          </a:p>
          <a:p>
            <a:pPr indent="-177800" marL="177800">
              <a:lnSpc>
                <a:spcPct val="105000"/>
              </a:lnSpc>
              <a:spcAft>
                <a:spcPts val="1000"/>
              </a:spcAft>
              <a:buClr>
                <a:srgbClr val="D98A1F"/>
              </a:buClr>
              <a:buFont typeface="Arial"/>
              <a:buChar char="•"/>
            </a:pPr>
            <a:r>
              <a:rPr b="0" sz="1350">
                <a:solidFill>
                  <a:srgbClr val="3D496E"/>
                </a:solidFill>
                <a:latin typeface="Calibri"/>
              </a:rPr>
              <a:t>Negative marking applies to wrong answers (varies by exam — usually 0.25–0.5 per question)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43" name=""/>
        <p:cNvGrpSpPr/>
        <p:nvPr/>
      </p:nvGrpSpPr>
      <p:grpSpPr>
        <a:xfrm/>
      </p:grpSpPr>
      <p:sp>
        <p:nvSpPr>
          <p:cNvPr id="1048717" name="TextBox 1"/>
          <p:cNvSpPr txBox="1"/>
          <p:nvPr/>
        </p:nvSpPr>
        <p:spPr>
          <a:xfrm>
            <a:off x="640080" y="457200"/>
            <a:ext cx="9144000" cy="32004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1300" i="0" spc="150">
                <a:solidFill>
                  <a:srgbClr val="D98A1F"/>
                </a:solidFill>
                <a:latin typeface="Calibri"/>
              </a:rPr>
              <a:t>SCHEDULE — SSC</a:t>
            </a:r>
          </a:p>
        </p:txBody>
      </p:sp>
      <p:sp>
        <p:nvSpPr>
          <p:cNvPr id="1048718" name="TextBox 2"/>
          <p:cNvSpPr txBox="1"/>
          <p:nvPr/>
        </p:nvSpPr>
        <p:spPr>
          <a:xfrm>
            <a:off x="640080" y="749808"/>
            <a:ext cx="10881360" cy="82296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3200" i="0">
                <a:solidFill>
                  <a:srgbClr val="1E2761"/>
                </a:solidFill>
                <a:latin typeface="Cambria"/>
              </a:rPr>
              <a:t>SSC 2026 Exam Calendar (Tentative)</a:t>
            </a:r>
          </a:p>
        </p:txBody>
      </p:sp>
      <p:sp>
        <p:nvSpPr>
          <p:cNvPr id="1048719" name="TextBox 3"/>
          <p:cNvSpPr txBox="1"/>
          <p:nvPr/>
        </p:nvSpPr>
        <p:spPr>
          <a:xfrm>
            <a:off x="548640" y="6528816"/>
            <a:ext cx="7315200" cy="27432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0" sz="900" i="0">
                <a:solidFill>
                  <a:srgbClr val="6B7696"/>
                </a:solidFill>
                <a:latin typeface="Calibri"/>
              </a:rPr>
              <a:t>NORTH EAST INFOSYS — CBT EXAM AWARENESS PROGRAMME</a:t>
            </a:r>
          </a:p>
        </p:txBody>
      </p:sp>
      <p:sp>
        <p:nvSpPr>
          <p:cNvPr id="1048720" name="TextBox 4"/>
          <p:cNvSpPr txBox="1"/>
          <p:nvPr/>
        </p:nvSpPr>
        <p:spPr>
          <a:xfrm>
            <a:off x="11704320" y="6528816"/>
            <a:ext cx="365760" cy="27432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r"/>
            <a:r>
              <a:rPr b="0" sz="900" i="0">
                <a:solidFill>
                  <a:srgbClr val="6B7696"/>
                </a:solidFill>
                <a:latin typeface="Calibri"/>
              </a:rPr>
              <a:t>7</a:t>
            </a:r>
          </a:p>
        </p:txBody>
      </p:sp>
      <p:graphicFrame>
        <p:nvGraphicFramePr>
          <p:cNvPr id="4194304" name="Table 5"/>
          <p:cNvGraphicFramePr>
            <a:graphicFrameLocks noGrp="1"/>
          </p:cNvGraphicFramePr>
          <p:nvPr/>
        </p:nvGraphicFramePr>
        <p:xfrm>
          <a:off x="640080" y="1828800"/>
          <a:ext cx="10881360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0720"/>
                <a:gridCol w="2103120"/>
                <a:gridCol w="3017520"/>
              </a:tblGrid>
              <a:tr h="475488">
                <a:tc>
                  <a:txBody>
                    <a:bodyPr wrap="square"/>
                    <a:p>
                      <a:pPr algn="l"/>
                      <a:r>
                        <a:rPr b="1" sz="1300">
                          <a:solidFill>
                            <a:srgbClr val="FFFFFF"/>
                          </a:solidFill>
                          <a:latin typeface="Calibri"/>
                        </a:rPr>
                        <a:t>Exam</a:t>
                      </a:r>
                    </a:p>
                  </a:txBody>
                  <a:tcPr marL="109728" marR="109728" marT="54864" marB="54864" anchor="ctr">
                    <a:solidFill>
                      <a:srgbClr val="1E2761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1" sz="1300">
                          <a:solidFill>
                            <a:srgbClr val="FFFFFF"/>
                          </a:solidFill>
                          <a:latin typeface="Calibri"/>
                        </a:rPr>
                        <a:t>Stage</a:t>
                      </a:r>
                    </a:p>
                  </a:txBody>
                  <a:tcPr marL="109728" marR="109728" marT="54864" marB="54864" anchor="ctr">
                    <a:solidFill>
                      <a:srgbClr val="1E2761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1" sz="1300">
                          <a:solidFill>
                            <a:srgbClr val="FFFFFF"/>
                          </a:solidFill>
                          <a:latin typeface="Calibri"/>
                        </a:rPr>
                        <a:t>Tentative Window</a:t>
                      </a:r>
                    </a:p>
                  </a:txBody>
                  <a:tcPr marL="109728" marR="109728" marT="54864" marB="54864" anchor="ctr">
                    <a:solidFill>
                      <a:srgbClr val="1E2761"/>
                    </a:solidFill>
                  </a:tcPr>
                </a:tc>
              </a:tr>
              <a:tr h="475488">
                <a:tc>
                  <a:txBody>
                    <a:bodyPr wrap="square"/>
                    <a:p>
                      <a:pPr algn="l"/>
                      <a:r>
                        <a:rPr b="0" sz="1300">
                          <a:solidFill>
                            <a:srgbClr val="3D496E"/>
                          </a:solidFill>
                          <a:latin typeface="Calibri"/>
                        </a:rPr>
                        <a:t>SSC CGL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300">
                          <a:solidFill>
                            <a:srgbClr val="3D496E"/>
                          </a:solidFill>
                          <a:latin typeface="Calibri"/>
                        </a:rPr>
                        <a:t>Tier 1 CBT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300">
                          <a:solidFill>
                            <a:srgbClr val="3D496E"/>
                          </a:solidFill>
                          <a:latin typeface="Calibri"/>
                        </a:rPr>
                        <a:t>May – June 2026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p>
                      <a:pPr algn="l"/>
                      <a:r>
                        <a:rPr b="0" sz="1300">
                          <a:solidFill>
                            <a:srgbClr val="3D496E"/>
                          </a:solidFill>
                          <a:latin typeface="Calibri"/>
                        </a:rPr>
                        <a:t>SSC JE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300">
                          <a:solidFill>
                            <a:srgbClr val="3D496E"/>
                          </a:solidFill>
                          <a:latin typeface="Calibri"/>
                        </a:rPr>
                        <a:t>Tier 1 CBT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300">
                          <a:solidFill>
                            <a:srgbClr val="3D496E"/>
                          </a:solidFill>
                          <a:latin typeface="Calibri"/>
                        </a:rPr>
                        <a:t>May – June 2026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</a:tr>
              <a:tr h="475488">
                <a:tc>
                  <a:txBody>
                    <a:bodyPr wrap="square"/>
                    <a:p>
                      <a:pPr algn="l"/>
                      <a:r>
                        <a:rPr b="0" sz="1300">
                          <a:solidFill>
                            <a:srgbClr val="3D496E"/>
                          </a:solidFill>
                          <a:latin typeface="Calibri"/>
                        </a:rPr>
                        <a:t>Departmental (JSA/LDC, SSA/UDC, ASO)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300">
                          <a:solidFill>
                            <a:srgbClr val="3D496E"/>
                          </a:solidFill>
                          <a:latin typeface="Calibri"/>
                        </a:rPr>
                        <a:t>CBT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300">
                          <a:solidFill>
                            <a:srgbClr val="3D496E"/>
                          </a:solidFill>
                          <a:latin typeface="Calibri"/>
                        </a:rPr>
                        <a:t>May – June 2026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p>
                      <a:pPr algn="l"/>
                      <a:r>
                        <a:rPr b="0" sz="1300">
                          <a:solidFill>
                            <a:srgbClr val="3D496E"/>
                          </a:solidFill>
                          <a:latin typeface="Calibri"/>
                        </a:rPr>
                        <a:t>SSC CHSL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300">
                          <a:solidFill>
                            <a:srgbClr val="3D496E"/>
                          </a:solidFill>
                          <a:latin typeface="Calibri"/>
                        </a:rPr>
                        <a:t>Tier 1 CBT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300">
                          <a:solidFill>
                            <a:srgbClr val="3D496E"/>
                          </a:solidFill>
                          <a:latin typeface="Calibri"/>
                        </a:rPr>
                        <a:t>July – September 2026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</a:tr>
            </a:tbl>
          </a:graphicData>
        </a:graphic>
      </p:graphicFrame>
      <p:sp>
        <p:nvSpPr>
          <p:cNvPr id="1048721" name="TextBox 6"/>
          <p:cNvSpPr txBox="1"/>
          <p:nvPr/>
        </p:nvSpPr>
        <p:spPr>
          <a:xfrm>
            <a:off x="640080" y="4480560"/>
            <a:ext cx="10515600" cy="54864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0" sz="1250" i="1">
                <a:solidFill>
                  <a:srgbClr val="6B7696"/>
                </a:solidFill>
                <a:latin typeface="Calibri"/>
              </a:rPr>
              <a:t>Online registration typically stays open for about one month after each notification is released. Always confirm exact dates on ssc.gov.in.</a:t>
            </a:r>
          </a:p>
        </p:txBody>
      </p:sp>
      <p:sp>
        <p:nvSpPr>
          <p:cNvPr id="1048722" name="Rounded Rectangle 7"/>
          <p:cNvSpPr/>
          <p:nvPr/>
        </p:nvSpPr>
        <p:spPr>
          <a:xfrm>
            <a:off x="640080" y="5074920"/>
            <a:ext cx="10881360" cy="1005840"/>
          </a:xfrm>
          <a:prstGeom prst="roundRect">
            <a:avLst>
              <a:gd name="adj" fmla="val 8000"/>
            </a:avLst>
          </a:prstGeom>
          <a:solidFill>
            <a:srgbClr val="FBEBD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723" name="TextBox 8"/>
          <p:cNvSpPr txBox="1"/>
          <p:nvPr/>
        </p:nvSpPr>
        <p:spPr>
          <a:xfrm>
            <a:off x="914400" y="5349240"/>
            <a:ext cx="10058400" cy="45720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1300" i="0">
                <a:solidFill>
                  <a:srgbClr val="1E2761"/>
                </a:solidFill>
                <a:latin typeface="Calibri"/>
              </a:rPr>
              <a:t>Official source: ssc.gov.in / Examination Calendar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44" name=""/>
        <p:cNvGrpSpPr/>
        <p:nvPr/>
      </p:nvGrpSpPr>
      <p:grpSpPr>
        <a:xfrm/>
      </p:grpSpPr>
      <p:sp>
        <p:nvSpPr>
          <p:cNvPr id="1048724" name="TextBox 1"/>
          <p:cNvSpPr txBox="1"/>
          <p:nvPr/>
        </p:nvSpPr>
        <p:spPr>
          <a:xfrm>
            <a:off x="640080" y="457200"/>
            <a:ext cx="9144000" cy="32004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1300" i="0" spc="150">
                <a:solidFill>
                  <a:srgbClr val="D98A1F"/>
                </a:solidFill>
                <a:latin typeface="Calibri"/>
              </a:rPr>
              <a:t>POST-WISE DETAIL — SSC</a:t>
            </a:r>
          </a:p>
        </p:txBody>
      </p:sp>
      <p:sp>
        <p:nvSpPr>
          <p:cNvPr id="1048725" name="TextBox 2"/>
          <p:cNvSpPr txBox="1"/>
          <p:nvPr/>
        </p:nvSpPr>
        <p:spPr>
          <a:xfrm>
            <a:off x="640080" y="749808"/>
            <a:ext cx="10881360" cy="82296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3200" i="0">
                <a:solidFill>
                  <a:srgbClr val="1E2761"/>
                </a:solidFill>
                <a:latin typeface="Cambria"/>
              </a:rPr>
              <a:t>SSC Posts &amp; Salary Guide (1 of 2)</a:t>
            </a:r>
          </a:p>
        </p:txBody>
      </p:sp>
      <p:sp>
        <p:nvSpPr>
          <p:cNvPr id="1048726" name="TextBox 3"/>
          <p:cNvSpPr txBox="1"/>
          <p:nvPr/>
        </p:nvSpPr>
        <p:spPr>
          <a:xfrm>
            <a:off x="640080" y="1371600"/>
            <a:ext cx="10881360" cy="45720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0" sz="1400" i="0">
                <a:solidFill>
                  <a:srgbClr val="6B7696"/>
                </a:solidFill>
                <a:latin typeface="Calibri"/>
              </a:rPr>
              <a:t>CGL &amp; CHSL — pay level and starting basic pay under the 7th CPC</a:t>
            </a:r>
          </a:p>
        </p:txBody>
      </p:sp>
      <p:sp>
        <p:nvSpPr>
          <p:cNvPr id="1048727" name="TextBox 4"/>
          <p:cNvSpPr txBox="1"/>
          <p:nvPr/>
        </p:nvSpPr>
        <p:spPr>
          <a:xfrm>
            <a:off x="548640" y="6528816"/>
            <a:ext cx="7315200" cy="27432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0" sz="900" i="0">
                <a:solidFill>
                  <a:srgbClr val="6B7696"/>
                </a:solidFill>
                <a:latin typeface="Calibri"/>
              </a:rPr>
              <a:t>NORTH EAST INFOSYS — CBT EXAM AWARENESS PROGRAMME</a:t>
            </a:r>
          </a:p>
        </p:txBody>
      </p:sp>
      <p:sp>
        <p:nvSpPr>
          <p:cNvPr id="1048728" name="TextBox 5"/>
          <p:cNvSpPr txBox="1"/>
          <p:nvPr/>
        </p:nvSpPr>
        <p:spPr>
          <a:xfrm>
            <a:off x="11704320" y="6528816"/>
            <a:ext cx="365760" cy="27432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r"/>
            <a:r>
              <a:rPr b="0" sz="900" i="0">
                <a:solidFill>
                  <a:srgbClr val="6B7696"/>
                </a:solidFill>
                <a:latin typeface="Calibri"/>
              </a:rPr>
              <a:t>8</a:t>
            </a:r>
          </a:p>
        </p:txBody>
      </p:sp>
      <p:sp>
        <p:nvSpPr>
          <p:cNvPr id="1048729" name="TextBox 6"/>
          <p:cNvSpPr txBox="1"/>
          <p:nvPr/>
        </p:nvSpPr>
        <p:spPr>
          <a:xfrm>
            <a:off x="640080" y="1828800"/>
            <a:ext cx="5120640" cy="32004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1400" i="0" spc="100">
                <a:solidFill>
                  <a:srgbClr val="D98A1F"/>
                </a:solidFill>
                <a:latin typeface="Calibri"/>
              </a:rPr>
              <a:t>SSC CGL</a:t>
            </a:r>
          </a:p>
        </p:txBody>
      </p:sp>
      <p:graphicFrame>
        <p:nvGraphicFramePr>
          <p:cNvPr id="4194305" name="Table 7"/>
          <p:cNvGraphicFramePr>
            <a:graphicFrameLocks noGrp="1"/>
          </p:cNvGraphicFramePr>
          <p:nvPr/>
        </p:nvGraphicFramePr>
        <p:xfrm>
          <a:off x="640080" y="2194560"/>
          <a:ext cx="5120640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6080"/>
                <a:gridCol w="822960"/>
                <a:gridCol w="1371600"/>
              </a:tblGrid>
              <a:tr h="431074">
                <a:tc>
                  <a:txBody>
                    <a:bodyPr wrap="square"/>
                    <a:p>
                      <a:pPr algn="l"/>
                      <a:r>
                        <a:rPr b="1" sz="1150">
                          <a:solidFill>
                            <a:srgbClr val="FFFFFF"/>
                          </a:solidFill>
                          <a:latin typeface="Calibri"/>
                        </a:rPr>
                        <a:t>Post</a:t>
                      </a:r>
                    </a:p>
                  </a:txBody>
                  <a:tcPr marL="109728" marR="109728" marT="54864" marB="54864" anchor="ctr">
                    <a:solidFill>
                      <a:srgbClr val="1E2761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1" sz="1150">
                          <a:solidFill>
                            <a:srgbClr val="FFFFFF"/>
                          </a:solidFill>
                          <a:latin typeface="Calibri"/>
                        </a:rPr>
                        <a:t>Level</a:t>
                      </a:r>
                    </a:p>
                  </a:txBody>
                  <a:tcPr marL="109728" marR="109728" marT="54864" marB="54864" anchor="ctr">
                    <a:solidFill>
                      <a:srgbClr val="1E2761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1" sz="1150">
                          <a:solidFill>
                            <a:srgbClr val="FFFFFF"/>
                          </a:solidFill>
                          <a:latin typeface="Calibri"/>
                        </a:rPr>
                        <a:t>Basic Pay</a:t>
                      </a:r>
                    </a:p>
                  </a:txBody>
                  <a:tcPr marL="109728" marR="109728" marT="54864" marB="54864" anchor="ctr">
                    <a:solidFill>
                      <a:srgbClr val="1E2761"/>
                    </a:solidFill>
                  </a:tcPr>
                </a:tc>
              </a:tr>
              <a:tr h="431074">
                <a:tc>
                  <a:txBody>
                    <a:bodyPr wrap="square"/>
                    <a:p>
                      <a:pPr algn="l"/>
                      <a:r>
                        <a:rPr b="1" sz="1100">
                          <a:solidFill>
                            <a:srgbClr val="3D496E"/>
                          </a:solidFill>
                          <a:latin typeface="Calibri"/>
                        </a:rPr>
                        <a:t>Assistant Audit Officer (AAO)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100">
                          <a:solidFill>
                            <a:srgbClr val="3D496E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100">
                          <a:solidFill>
                            <a:srgbClr val="3D496E"/>
                          </a:solidFill>
                          <a:latin typeface="Calibri"/>
                        </a:rPr>
                        <a:t>₹47,600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</a:tr>
              <a:tr h="431074">
                <a:tc>
                  <a:txBody>
                    <a:bodyPr wrap="square"/>
                    <a:p>
                      <a:pPr algn="l"/>
                      <a:r>
                        <a:rPr b="1" sz="1100">
                          <a:solidFill>
                            <a:srgbClr val="3D496E"/>
                          </a:solidFill>
                          <a:latin typeface="Calibri"/>
                        </a:rPr>
                        <a:t>Assistant Section Officer (ASO)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100">
                          <a:solidFill>
                            <a:srgbClr val="3D496E"/>
                          </a:solidFill>
                          <a:latin typeface="Calibri"/>
                        </a:rPr>
                        <a:t>6–7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100">
                          <a:solidFill>
                            <a:srgbClr val="3D496E"/>
                          </a:solidFill>
                          <a:latin typeface="Calibri"/>
                        </a:rPr>
                        <a:t>₹35,400–₹44,900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</a:tr>
              <a:tr h="431074">
                <a:tc>
                  <a:txBody>
                    <a:bodyPr wrap="square"/>
                    <a:p>
                      <a:pPr algn="l"/>
                      <a:r>
                        <a:rPr b="1" sz="1100">
                          <a:solidFill>
                            <a:srgbClr val="3D496E"/>
                          </a:solidFill>
                          <a:latin typeface="Calibri"/>
                        </a:rPr>
                        <a:t>Income Tax / Excise Inspector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100">
                          <a:solidFill>
                            <a:srgbClr val="3D496E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100">
                          <a:solidFill>
                            <a:srgbClr val="3D496E"/>
                          </a:solidFill>
                          <a:latin typeface="Calibri"/>
                        </a:rPr>
                        <a:t>₹44,900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</a:tr>
              <a:tr h="431074">
                <a:tc>
                  <a:txBody>
                    <a:bodyPr wrap="square"/>
                    <a:p>
                      <a:pPr algn="l"/>
                      <a:r>
                        <a:rPr b="1" sz="1100">
                          <a:solidFill>
                            <a:srgbClr val="3D496E"/>
                          </a:solidFill>
                          <a:latin typeface="Calibri"/>
                        </a:rPr>
                        <a:t>Sub-Inspector (CBI / NIA)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100">
                          <a:solidFill>
                            <a:srgbClr val="3D496E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100">
                          <a:solidFill>
                            <a:srgbClr val="3D496E"/>
                          </a:solidFill>
                          <a:latin typeface="Calibri"/>
                        </a:rPr>
                        <a:t>₹44,900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</a:tr>
              <a:tr h="431074">
                <a:tc>
                  <a:txBody>
                    <a:bodyPr wrap="square"/>
                    <a:p>
                      <a:pPr algn="l"/>
                      <a:r>
                        <a:rPr b="1" sz="1100">
                          <a:solidFill>
                            <a:srgbClr val="3D496E"/>
                          </a:solidFill>
                          <a:latin typeface="Calibri"/>
                        </a:rPr>
                        <a:t>Divisional Accountant / Auditor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100">
                          <a:solidFill>
                            <a:srgbClr val="3D496E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100">
                          <a:solidFill>
                            <a:srgbClr val="3D496E"/>
                          </a:solidFill>
                          <a:latin typeface="Calibri"/>
                        </a:rPr>
                        <a:t>₹29,200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</a:tr>
              <a:tr h="431076">
                <a:tc>
                  <a:txBody>
                    <a:bodyPr wrap="square"/>
                    <a:p>
                      <a:pPr algn="l"/>
                      <a:r>
                        <a:rPr b="1" sz="1100">
                          <a:solidFill>
                            <a:srgbClr val="3D496E"/>
                          </a:solidFill>
                          <a:latin typeface="Calibri"/>
                        </a:rPr>
                        <a:t>Tax Assistant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100">
                          <a:solidFill>
                            <a:srgbClr val="3D496E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100">
                          <a:solidFill>
                            <a:srgbClr val="3D496E"/>
                          </a:solidFill>
                          <a:latin typeface="Calibri"/>
                        </a:rPr>
                        <a:t>₹25,500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</a:tr>
            </a:tbl>
          </a:graphicData>
        </a:graphic>
      </p:graphicFrame>
      <p:sp>
        <p:nvSpPr>
          <p:cNvPr id="1048730" name="TextBox 8"/>
          <p:cNvSpPr txBox="1"/>
          <p:nvPr/>
        </p:nvSpPr>
        <p:spPr>
          <a:xfrm>
            <a:off x="6126480" y="1828800"/>
            <a:ext cx="5486400" cy="32004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1400" i="0" spc="100">
                <a:solidFill>
                  <a:srgbClr val="D98A1F"/>
                </a:solidFill>
                <a:latin typeface="Calibri"/>
              </a:rPr>
              <a:t>SSC CHSL</a:t>
            </a:r>
          </a:p>
        </p:txBody>
      </p:sp>
      <p:graphicFrame>
        <p:nvGraphicFramePr>
          <p:cNvPr id="4194306" name="Table 9"/>
          <p:cNvGraphicFramePr>
            <a:graphicFrameLocks noGrp="1"/>
          </p:cNvGraphicFramePr>
          <p:nvPr/>
        </p:nvGraphicFramePr>
        <p:xfrm>
          <a:off x="6126480" y="2194560"/>
          <a:ext cx="5486400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91840"/>
                <a:gridCol w="822960"/>
                <a:gridCol w="1371600"/>
              </a:tblGrid>
              <a:tr h="426720">
                <a:tc>
                  <a:txBody>
                    <a:bodyPr wrap="square"/>
                    <a:p>
                      <a:pPr algn="l"/>
                      <a:r>
                        <a:rPr b="1" sz="1150">
                          <a:solidFill>
                            <a:srgbClr val="FFFFFF"/>
                          </a:solidFill>
                          <a:latin typeface="Calibri"/>
                        </a:rPr>
                        <a:t>Post</a:t>
                      </a:r>
                    </a:p>
                  </a:txBody>
                  <a:tcPr marL="109728" marR="109728" marT="54864" marB="54864" anchor="ctr">
                    <a:solidFill>
                      <a:srgbClr val="1E2761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1" sz="1150">
                          <a:solidFill>
                            <a:srgbClr val="FFFFFF"/>
                          </a:solidFill>
                          <a:latin typeface="Calibri"/>
                        </a:rPr>
                        <a:t>Level</a:t>
                      </a:r>
                    </a:p>
                  </a:txBody>
                  <a:tcPr marL="109728" marR="109728" marT="54864" marB="54864" anchor="ctr">
                    <a:solidFill>
                      <a:srgbClr val="1E2761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1" sz="1150">
                          <a:solidFill>
                            <a:srgbClr val="FFFFFF"/>
                          </a:solidFill>
                          <a:latin typeface="Calibri"/>
                        </a:rPr>
                        <a:t>Basic Pay</a:t>
                      </a:r>
                    </a:p>
                  </a:txBody>
                  <a:tcPr marL="109728" marR="109728" marT="54864" marB="54864" anchor="ctr">
                    <a:solidFill>
                      <a:srgbClr val="1E2761"/>
                    </a:solidFill>
                  </a:tcPr>
                </a:tc>
              </a:tr>
              <a:tr h="426720">
                <a:tc>
                  <a:txBody>
                    <a:bodyPr wrap="square"/>
                    <a:p>
                      <a:pPr algn="l"/>
                      <a:r>
                        <a:rPr b="1" sz="1100">
                          <a:solidFill>
                            <a:srgbClr val="3D496E"/>
                          </a:solidFill>
                          <a:latin typeface="Calibri"/>
                        </a:rPr>
                        <a:t>Data Entry Operator (DEO)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100">
                          <a:solidFill>
                            <a:srgbClr val="3D496E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100">
                          <a:solidFill>
                            <a:srgbClr val="3D496E"/>
                          </a:solidFill>
                          <a:latin typeface="Calibri"/>
                        </a:rPr>
                        <a:t>₹25,500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</a:tr>
              <a:tr h="426720">
                <a:tc>
                  <a:txBody>
                    <a:bodyPr wrap="square"/>
                    <a:p>
                      <a:pPr algn="l"/>
                      <a:r>
                        <a:rPr b="1" sz="1100">
                          <a:solidFill>
                            <a:srgbClr val="3D496E"/>
                          </a:solidFill>
                          <a:latin typeface="Calibri"/>
                        </a:rPr>
                        <a:t>Data Entry Operator Grade A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100">
                          <a:solidFill>
                            <a:srgbClr val="3D496E"/>
                          </a:solidFill>
                          <a:latin typeface="Calibri"/>
                        </a:rPr>
                        <a:t>4–5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100">
                          <a:solidFill>
                            <a:srgbClr val="3D496E"/>
                          </a:solidFill>
                          <a:latin typeface="Calibri"/>
                        </a:rPr>
                        <a:t>₹25,500–₹29,200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</a:tr>
              <a:tr h="426720">
                <a:tc>
                  <a:txBody>
                    <a:bodyPr wrap="square"/>
                    <a:p>
                      <a:pPr algn="l"/>
                      <a:r>
                        <a:rPr b="1" sz="1100">
                          <a:solidFill>
                            <a:srgbClr val="3D496E"/>
                          </a:solidFill>
                          <a:latin typeface="Calibri"/>
                        </a:rPr>
                        <a:t>Postal Assistant / Sorting Assistant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100">
                          <a:solidFill>
                            <a:srgbClr val="3D496E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100">
                          <a:solidFill>
                            <a:srgbClr val="3D496E"/>
                          </a:solidFill>
                          <a:latin typeface="Calibri"/>
                        </a:rPr>
                        <a:t>₹25,500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</a:tr>
              <a:tr h="426720">
                <a:tc>
                  <a:txBody>
                    <a:bodyPr wrap="square"/>
                    <a:p>
                      <a:pPr algn="l"/>
                      <a:r>
                        <a:rPr b="1" sz="1100">
                          <a:solidFill>
                            <a:srgbClr val="3D496E"/>
                          </a:solidFill>
                          <a:latin typeface="Calibri"/>
                        </a:rPr>
                        <a:t>Lower Divisional Clerk (LDC) / JSA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100">
                          <a:solidFill>
                            <a:srgbClr val="3D496E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100">
                          <a:solidFill>
                            <a:srgbClr val="3D496E"/>
                          </a:solidFill>
                          <a:latin typeface="Calibri"/>
                        </a:rPr>
                        <a:t>₹19,900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</a:tr>
              <a:tr h="426720">
                <a:tc>
                  <a:txBody>
                    <a:bodyPr wrap="square"/>
                    <a:p>
                      <a:pPr algn="l"/>
                      <a:r>
                        <a:rPr b="1" sz="1100">
                          <a:solidFill>
                            <a:srgbClr val="3D496E"/>
                          </a:solidFill>
                          <a:latin typeface="Calibri"/>
                        </a:rPr>
                        <a:t>Court Clerk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100">
                          <a:solidFill>
                            <a:srgbClr val="3D496E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100">
                          <a:solidFill>
                            <a:srgbClr val="3D496E"/>
                          </a:solidFill>
                          <a:latin typeface="Calibri"/>
                        </a:rPr>
                        <a:t>₹25,500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048731" name="Rounded Rectangle 10"/>
          <p:cNvSpPr/>
          <p:nvPr/>
        </p:nvSpPr>
        <p:spPr>
          <a:xfrm>
            <a:off x="640080" y="5394960"/>
            <a:ext cx="10881360" cy="868680"/>
          </a:xfrm>
          <a:prstGeom prst="roundRect">
            <a:avLst>
              <a:gd name="adj" fmla="val 8000"/>
            </a:avLst>
          </a:prstGeom>
          <a:solidFill>
            <a:srgbClr val="FBEBD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732" name="TextBox 11"/>
          <p:cNvSpPr txBox="1"/>
          <p:nvPr/>
        </p:nvSpPr>
        <p:spPr>
          <a:xfrm>
            <a:off x="914400" y="5577840"/>
            <a:ext cx="10332720" cy="54864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>
              <a:lnSpc>
                <a:spcPct val="120000"/>
              </a:lnSpc>
            </a:pPr>
            <a:r>
              <a:rPr b="1" sz="1200" i="0">
                <a:solidFill>
                  <a:srgbClr val="1E2761"/>
                </a:solidFill>
                <a:latin typeface="Calibri"/>
              </a:rPr>
              <a:t>In-hand pay (after DA, HRA &amp; deductions) typically runs 1.4–1.7x basic pay — e.g. a Level 4 post nets roughly ₹40,000–₹52,000/month depending on posting city.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45" name=""/>
        <p:cNvGrpSpPr/>
        <p:nvPr/>
      </p:nvGrpSpPr>
      <p:grpSpPr>
        <a:xfrm/>
      </p:grpSpPr>
      <p:sp>
        <p:nvSpPr>
          <p:cNvPr id="1048733" name="TextBox 1"/>
          <p:cNvSpPr txBox="1"/>
          <p:nvPr/>
        </p:nvSpPr>
        <p:spPr>
          <a:xfrm>
            <a:off x="640080" y="457200"/>
            <a:ext cx="9144000" cy="32004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1300" i="0" spc="150">
                <a:solidFill>
                  <a:srgbClr val="D98A1F"/>
                </a:solidFill>
                <a:latin typeface="Calibri"/>
              </a:rPr>
              <a:t>POST-WISE DETAIL — SSC</a:t>
            </a:r>
          </a:p>
        </p:txBody>
      </p:sp>
      <p:sp>
        <p:nvSpPr>
          <p:cNvPr id="1048734" name="TextBox 2"/>
          <p:cNvSpPr txBox="1"/>
          <p:nvPr/>
        </p:nvSpPr>
        <p:spPr>
          <a:xfrm>
            <a:off x="640080" y="749808"/>
            <a:ext cx="10881360" cy="82296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1" sz="3200" i="0">
                <a:solidFill>
                  <a:srgbClr val="1E2761"/>
                </a:solidFill>
                <a:latin typeface="Cambria"/>
              </a:rPr>
              <a:t>SSC Posts &amp; Salary Guide (2 of 2)</a:t>
            </a:r>
          </a:p>
        </p:txBody>
      </p:sp>
      <p:sp>
        <p:nvSpPr>
          <p:cNvPr id="1048735" name="TextBox 3"/>
          <p:cNvSpPr txBox="1"/>
          <p:nvPr/>
        </p:nvSpPr>
        <p:spPr>
          <a:xfrm>
            <a:off x="640080" y="1371600"/>
            <a:ext cx="10881360" cy="45720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0" sz="1400" i="0">
                <a:solidFill>
                  <a:srgbClr val="6B7696"/>
                </a:solidFill>
                <a:latin typeface="Calibri"/>
              </a:rPr>
              <a:t>MTS, CPO, JE, Stenographer, GD Constable &amp; JHT</a:t>
            </a:r>
          </a:p>
        </p:txBody>
      </p:sp>
      <p:sp>
        <p:nvSpPr>
          <p:cNvPr id="1048736" name="TextBox 4"/>
          <p:cNvSpPr txBox="1"/>
          <p:nvPr/>
        </p:nvSpPr>
        <p:spPr>
          <a:xfrm>
            <a:off x="548640" y="6528816"/>
            <a:ext cx="7315200" cy="27432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0" sz="900" i="0">
                <a:solidFill>
                  <a:srgbClr val="6B7696"/>
                </a:solidFill>
                <a:latin typeface="Calibri"/>
              </a:rPr>
              <a:t>NORTH EAST INFOSYS — CBT EXAM AWARENESS PROGRAMME</a:t>
            </a:r>
          </a:p>
        </p:txBody>
      </p:sp>
      <p:sp>
        <p:nvSpPr>
          <p:cNvPr id="1048737" name="TextBox 5"/>
          <p:cNvSpPr txBox="1"/>
          <p:nvPr/>
        </p:nvSpPr>
        <p:spPr>
          <a:xfrm>
            <a:off x="11704320" y="6528816"/>
            <a:ext cx="365760" cy="27432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r"/>
            <a:r>
              <a:rPr b="0" sz="900" i="0">
                <a:solidFill>
                  <a:srgbClr val="6B7696"/>
                </a:solidFill>
                <a:latin typeface="Calibri"/>
              </a:rPr>
              <a:t>9</a:t>
            </a:r>
          </a:p>
        </p:txBody>
      </p:sp>
      <p:graphicFrame>
        <p:nvGraphicFramePr>
          <p:cNvPr id="4194307" name="Table 6"/>
          <p:cNvGraphicFramePr>
            <a:graphicFrameLocks noGrp="1"/>
          </p:cNvGraphicFramePr>
          <p:nvPr/>
        </p:nvGraphicFramePr>
        <p:xfrm>
          <a:off x="640080" y="1874519"/>
          <a:ext cx="10881360" cy="420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8720"/>
                <a:gridCol w="6309360"/>
                <a:gridCol w="1005840"/>
                <a:gridCol w="2377440"/>
              </a:tblGrid>
              <a:tr h="382385">
                <a:tc>
                  <a:txBody>
                    <a:bodyPr wrap="square"/>
                    <a:p>
                      <a:pPr algn="l"/>
                      <a:r>
                        <a:rPr b="1" sz="1150">
                          <a:solidFill>
                            <a:srgbClr val="FFFFFF"/>
                          </a:solidFill>
                          <a:latin typeface="Calibri"/>
                        </a:rPr>
                        <a:t>Exam</a:t>
                      </a:r>
                    </a:p>
                  </a:txBody>
                  <a:tcPr marL="109728" marR="109728" marT="54864" marB="54864" anchor="ctr">
                    <a:solidFill>
                      <a:srgbClr val="1E2761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1" sz="1150">
                          <a:solidFill>
                            <a:srgbClr val="FFFFFF"/>
                          </a:solidFill>
                          <a:latin typeface="Calibri"/>
                        </a:rPr>
                        <a:t>Post</a:t>
                      </a:r>
                    </a:p>
                  </a:txBody>
                  <a:tcPr marL="109728" marR="109728" marT="54864" marB="54864" anchor="ctr">
                    <a:solidFill>
                      <a:srgbClr val="1E2761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1" sz="1150">
                          <a:solidFill>
                            <a:srgbClr val="FFFFFF"/>
                          </a:solidFill>
                          <a:latin typeface="Calibri"/>
                        </a:rPr>
                        <a:t>Level</a:t>
                      </a:r>
                    </a:p>
                  </a:txBody>
                  <a:tcPr marL="109728" marR="109728" marT="54864" marB="54864" anchor="ctr">
                    <a:solidFill>
                      <a:srgbClr val="1E2761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1" sz="1150">
                          <a:solidFill>
                            <a:srgbClr val="FFFFFF"/>
                          </a:solidFill>
                          <a:latin typeface="Calibri"/>
                        </a:rPr>
                        <a:t>Basic Pay</a:t>
                      </a:r>
                    </a:p>
                  </a:txBody>
                  <a:tcPr marL="109728" marR="109728" marT="54864" marB="54864" anchor="ctr">
                    <a:solidFill>
                      <a:srgbClr val="1E2761"/>
                    </a:solidFill>
                  </a:tcPr>
                </a:tc>
              </a:tr>
              <a:tr h="382385">
                <a:tc>
                  <a:txBody>
                    <a:bodyPr wrap="square"/>
                    <a:p>
                      <a:pPr algn="l"/>
                      <a:r>
                        <a:rPr b="1" sz="1100">
                          <a:solidFill>
                            <a:srgbClr val="3D496E"/>
                          </a:solidFill>
                          <a:latin typeface="Calibri"/>
                        </a:rPr>
                        <a:t>MTS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100">
                          <a:solidFill>
                            <a:srgbClr val="3D496E"/>
                          </a:solidFill>
                          <a:latin typeface="Calibri"/>
                        </a:rPr>
                        <a:t>Multi-Tasking Staff (Peon, Daftry, Chowkidar etc.)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100">
                          <a:solidFill>
                            <a:srgbClr val="3D496E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100">
                          <a:solidFill>
                            <a:srgbClr val="3D496E"/>
                          </a:solidFill>
                          <a:latin typeface="Calibri"/>
                        </a:rPr>
                        <a:t>₹18,000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</a:tr>
              <a:tr h="382385">
                <a:tc>
                  <a:txBody>
                    <a:bodyPr wrap="square"/>
                    <a:p>
                      <a:pPr algn="l"/>
                      <a:r>
                        <a:rPr b="1" sz="1100">
                          <a:solidFill>
                            <a:srgbClr val="3D496E"/>
                          </a:solidFill>
                          <a:latin typeface="Calibri"/>
                        </a:rPr>
                        <a:t>MTS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100">
                          <a:solidFill>
                            <a:srgbClr val="3D496E"/>
                          </a:solidFill>
                          <a:latin typeface="Calibri"/>
                        </a:rPr>
                        <a:t>Havaldar (CBIC / CBN)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100">
                          <a:solidFill>
                            <a:srgbClr val="3D496E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100">
                          <a:solidFill>
                            <a:srgbClr val="3D496E"/>
                          </a:solidFill>
                          <a:latin typeface="Calibri"/>
                        </a:rPr>
                        <a:t>₹18,000–₹56,900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</a:tr>
              <a:tr h="382385">
                <a:tc>
                  <a:txBody>
                    <a:bodyPr wrap="square"/>
                    <a:p>
                      <a:pPr algn="l"/>
                      <a:r>
                        <a:rPr b="1" sz="1100">
                          <a:solidFill>
                            <a:srgbClr val="3D496E"/>
                          </a:solidFill>
                          <a:latin typeface="Calibri"/>
                        </a:rPr>
                        <a:t>CPO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100">
                          <a:solidFill>
                            <a:srgbClr val="3D496E"/>
                          </a:solidFill>
                          <a:latin typeface="Calibri"/>
                        </a:rPr>
                        <a:t>Sub-Inspector — Delhi Police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100">
                          <a:solidFill>
                            <a:srgbClr val="3D496E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100">
                          <a:solidFill>
                            <a:srgbClr val="3D496E"/>
                          </a:solidFill>
                          <a:latin typeface="Calibri"/>
                        </a:rPr>
                        <a:t>₹35,400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</a:tr>
              <a:tr h="382385">
                <a:tc>
                  <a:txBody>
                    <a:bodyPr wrap="square"/>
                    <a:p>
                      <a:pPr algn="l"/>
                      <a:r>
                        <a:rPr b="1" sz="1100">
                          <a:solidFill>
                            <a:srgbClr val="3D496E"/>
                          </a:solidFill>
                          <a:latin typeface="Calibri"/>
                        </a:rPr>
                        <a:t>CPO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100">
                          <a:solidFill>
                            <a:srgbClr val="3D496E"/>
                          </a:solidFill>
                          <a:latin typeface="Calibri"/>
                        </a:rPr>
                        <a:t>Sub-Inspector — CAPF (BSF/CRPF/CISF/ITBP/SSB)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100">
                          <a:solidFill>
                            <a:srgbClr val="3D496E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100">
                          <a:solidFill>
                            <a:srgbClr val="3D496E"/>
                          </a:solidFill>
                          <a:latin typeface="Calibri"/>
                        </a:rPr>
                        <a:t>₹35,400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</a:tr>
              <a:tr h="382385">
                <a:tc>
                  <a:txBody>
                    <a:bodyPr wrap="square"/>
                    <a:p>
                      <a:pPr algn="l"/>
                      <a:r>
                        <a:rPr b="1" sz="1100">
                          <a:solidFill>
                            <a:srgbClr val="3D496E"/>
                          </a:solidFill>
                          <a:latin typeface="Calibri"/>
                        </a:rPr>
                        <a:t>JE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100">
                          <a:solidFill>
                            <a:srgbClr val="3D496E"/>
                          </a:solidFill>
                          <a:latin typeface="Calibri"/>
                        </a:rPr>
                        <a:t>Junior Engineer (Civil / Mechanical / Electrical)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100">
                          <a:solidFill>
                            <a:srgbClr val="3D496E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100">
                          <a:solidFill>
                            <a:srgbClr val="3D496E"/>
                          </a:solidFill>
                          <a:latin typeface="Calibri"/>
                        </a:rPr>
                        <a:t>₹35,400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</a:tr>
              <a:tr h="382385">
                <a:tc>
                  <a:txBody>
                    <a:bodyPr wrap="square"/>
                    <a:p>
                      <a:pPr algn="l"/>
                      <a:r>
                        <a:rPr b="1" sz="1100">
                          <a:solidFill>
                            <a:srgbClr val="3D496E"/>
                          </a:solidFill>
                          <a:latin typeface="Calibri"/>
                        </a:rPr>
                        <a:t>Steno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100">
                          <a:solidFill>
                            <a:srgbClr val="3D496E"/>
                          </a:solidFill>
                          <a:latin typeface="Calibri"/>
                        </a:rPr>
                        <a:t>Stenographer Grade C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100">
                          <a:solidFill>
                            <a:srgbClr val="3D496E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100">
                          <a:solidFill>
                            <a:srgbClr val="3D496E"/>
                          </a:solidFill>
                          <a:latin typeface="Calibri"/>
                        </a:rPr>
                        <a:t>₹44,900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</a:tr>
              <a:tr h="382385">
                <a:tc>
                  <a:txBody>
                    <a:bodyPr wrap="square"/>
                    <a:p>
                      <a:pPr algn="l"/>
                      <a:r>
                        <a:rPr b="1" sz="1100">
                          <a:solidFill>
                            <a:srgbClr val="3D496E"/>
                          </a:solidFill>
                          <a:latin typeface="Calibri"/>
                        </a:rPr>
                        <a:t>Steno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100">
                          <a:solidFill>
                            <a:srgbClr val="3D496E"/>
                          </a:solidFill>
                          <a:latin typeface="Calibri"/>
                        </a:rPr>
                        <a:t>Stenographer Grade D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100">
                          <a:solidFill>
                            <a:srgbClr val="3D496E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100">
                          <a:solidFill>
                            <a:srgbClr val="3D496E"/>
                          </a:solidFill>
                          <a:latin typeface="Calibri"/>
                        </a:rPr>
                        <a:t>₹25,500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</a:tr>
              <a:tr h="382385">
                <a:tc>
                  <a:txBody>
                    <a:bodyPr wrap="square"/>
                    <a:p>
                      <a:pPr algn="l"/>
                      <a:r>
                        <a:rPr b="1" sz="1100">
                          <a:solidFill>
                            <a:srgbClr val="3D496E"/>
                          </a:solidFill>
                          <a:latin typeface="Calibri"/>
                        </a:rPr>
                        <a:t>GD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100">
                          <a:solidFill>
                            <a:srgbClr val="3D496E"/>
                          </a:solidFill>
                          <a:latin typeface="Calibri"/>
                        </a:rPr>
                        <a:t>Constable (GD) — CAPF / Assam Rifles / SSF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100">
                          <a:solidFill>
                            <a:srgbClr val="3D496E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100">
                          <a:solidFill>
                            <a:srgbClr val="3D496E"/>
                          </a:solidFill>
                          <a:latin typeface="Calibri"/>
                        </a:rPr>
                        <a:t>₹21,700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</a:tr>
              <a:tr h="382385">
                <a:tc>
                  <a:txBody>
                    <a:bodyPr wrap="square"/>
                    <a:p>
                      <a:pPr algn="l"/>
                      <a:r>
                        <a:rPr b="1" sz="1100">
                          <a:solidFill>
                            <a:srgbClr val="3D496E"/>
                          </a:solidFill>
                          <a:latin typeface="Calibri"/>
                        </a:rPr>
                        <a:t>GD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100">
                          <a:solidFill>
                            <a:srgbClr val="3D496E"/>
                          </a:solidFill>
                          <a:latin typeface="Calibri"/>
                        </a:rPr>
                        <a:t>Sepoy — Narcotics Control Bureau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100">
                          <a:solidFill>
                            <a:srgbClr val="3D496E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100">
                          <a:solidFill>
                            <a:srgbClr val="3D496E"/>
                          </a:solidFill>
                          <a:latin typeface="Calibri"/>
                        </a:rPr>
                        <a:t>₹18,000</a:t>
                      </a:r>
                    </a:p>
                  </a:txBody>
                  <a:tcPr marL="109728" marR="109728" marT="54864" marB="54864" anchor="ctr">
                    <a:solidFill>
                      <a:srgbClr val="FFFFFF"/>
                    </a:solidFill>
                  </a:tcPr>
                </a:tc>
              </a:tr>
              <a:tr h="382390">
                <a:tc>
                  <a:txBody>
                    <a:bodyPr wrap="square"/>
                    <a:p>
                      <a:pPr algn="l"/>
                      <a:r>
                        <a:rPr b="1" sz="1100">
                          <a:solidFill>
                            <a:srgbClr val="3D496E"/>
                          </a:solidFill>
                          <a:latin typeface="Calibri"/>
                        </a:rPr>
                        <a:t>JHT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100">
                          <a:solidFill>
                            <a:srgbClr val="3D496E"/>
                          </a:solidFill>
                          <a:latin typeface="Calibri"/>
                        </a:rPr>
                        <a:t>Junior Hindi Translator / Junior Translator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100">
                          <a:solidFill>
                            <a:srgbClr val="3D496E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b="0" sz="1100">
                          <a:solidFill>
                            <a:srgbClr val="3D496E"/>
                          </a:solidFill>
                          <a:latin typeface="Calibri"/>
                        </a:rPr>
                        <a:t>₹35,400</a:t>
                      </a:r>
                    </a:p>
                  </a:txBody>
                  <a:tcPr marL="109728" marR="109728" marT="54864" marB="54864" anchor="ctr">
                    <a:solidFill>
                      <a:srgbClr val="ECF0FA"/>
                    </a:solidFill>
                  </a:tcPr>
                </a:tc>
              </a:tr>
            </a:tbl>
          </a:graphicData>
        </a:graphic>
      </p:graphicFrame>
      <p:sp>
        <p:nvSpPr>
          <p:cNvPr id="1048738" name="TextBox 7"/>
          <p:cNvSpPr txBox="1"/>
          <p:nvPr/>
        </p:nvSpPr>
        <p:spPr>
          <a:xfrm>
            <a:off x="640080" y="6263640"/>
            <a:ext cx="10881360" cy="365760"/>
          </a:xfrm>
          <a:prstGeom prst="rect"/>
          <a:noFill/>
        </p:spPr>
        <p:txBody>
          <a:bodyPr anchor="t" bIns="0" lIns="0" rIns="0" tIns="0" wrap="square">
            <a:spAutoFit/>
          </a:bodyPr>
          <a:p>
            <a:pPr algn="l"/>
            <a:r>
              <a:rPr b="0" sz="1150" i="1">
                <a:solidFill>
                  <a:srgbClr val="6B7696"/>
                </a:solidFill>
                <a:latin typeface="Calibri"/>
              </a:rPr>
              <a:t>Figures are starting basic pay under the 7th CPC pay matrix; posts with a Risk &amp; Hardship or border allowance (e.g. CAPF, Assam Rifles) earn extra on top.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lastClr="000000" val="windowText"/>
      </a:dk1>
      <a:lt1>
        <a:sysClr lastClr="FFFFFF" val="window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</a:theme>
</file>

<file path=ppt/theme/theme2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Microsoft Macintosh PowerPoint</Application>
  <ScaleCrop>0</ScaleCrop>
  <LinksUpToDate>0</LinksUpToDate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creator>A063</dc:creator>
  <cp:lastModifiedBy>Steve Canny</cp:lastModifiedBy>
  <dcterms:created xsi:type="dcterms:W3CDTF">2013-01-26T22:14:16Z</dcterms:created>
  <dcterms:modified xsi:type="dcterms:W3CDTF">2026-07-07T06:47:18Z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b90c79e0b48e4309b9c5bd576b90c0f2_23</vt:lpwstr>
  </property>
</Properties>
</file>